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56" r:id="rId2"/>
    <p:sldId id="264" r:id="rId3"/>
    <p:sldId id="257" r:id="rId4"/>
    <p:sldId id="258" r:id="rId5"/>
    <p:sldId id="259" r:id="rId6"/>
    <p:sldId id="267" r:id="rId7"/>
    <p:sldId id="262" r:id="rId8"/>
    <p:sldId id="278" r:id="rId9"/>
    <p:sldId id="268" r:id="rId10"/>
    <p:sldId id="263" r:id="rId11"/>
    <p:sldId id="299" r:id="rId12"/>
    <p:sldId id="300" r:id="rId13"/>
    <p:sldId id="270" r:id="rId14"/>
    <p:sldId id="271" r:id="rId15"/>
    <p:sldId id="260" r:id="rId16"/>
    <p:sldId id="261" r:id="rId17"/>
    <p:sldId id="272" r:id="rId18"/>
    <p:sldId id="273" r:id="rId19"/>
    <p:sldId id="277" r:id="rId20"/>
    <p:sldId id="276" r:id="rId21"/>
    <p:sldId id="274" r:id="rId22"/>
    <p:sldId id="275" r:id="rId23"/>
    <p:sldId id="293" r:id="rId24"/>
    <p:sldId id="280" r:id="rId25"/>
    <p:sldId id="303" r:id="rId26"/>
    <p:sldId id="287" r:id="rId27"/>
    <p:sldId id="283" r:id="rId28"/>
    <p:sldId id="288" r:id="rId29"/>
    <p:sldId id="284" r:id="rId30"/>
    <p:sldId id="302" r:id="rId31"/>
    <p:sldId id="289" r:id="rId32"/>
    <p:sldId id="285" r:id="rId33"/>
    <p:sldId id="304" r:id="rId34"/>
    <p:sldId id="290" r:id="rId35"/>
    <p:sldId id="286" r:id="rId36"/>
    <p:sldId id="291" r:id="rId37"/>
    <p:sldId id="29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97C9"/>
    <a:srgbClr val="58B01E"/>
    <a:srgbClr val="69DB1D"/>
    <a:srgbClr val="13C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5"/>
    <p:restoredTop sz="94671"/>
  </p:normalViewPr>
  <p:slideViewPr>
    <p:cSldViewPr snapToGrid="0">
      <p:cViewPr varScale="1">
        <p:scale>
          <a:sx n="104" d="100"/>
          <a:sy n="104" d="100"/>
        </p:scale>
        <p:origin x="7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8924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8745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5167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761556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5577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29637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062761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73933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387938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09285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521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t>5/8/23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9054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t>5/8/23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89163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84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856815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dirty="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56461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5/8/23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9023503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s://l.instagram.com/?u=https%3A%2F%2Fsejoursbourgogne.com%2F&amp;e=AT25i4aEqaKPGWtY60ce-3iVf4JE_1AqBeiG5I4d956tpM-b3m8cFWzppNzuf1GyJjtIdWEIurvwrgkcw8P_esHIQTb10u55UuxLtPohBAIQviO_0ijt0QU"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l.instagram.com/?u=https%3A%2F%2Fsejoursbourgogne.com%2F&amp;e=AT25i4aEqaKPGWtY60ce-3iVf4JE_1AqBeiG5I4d956tpM-b3m8cFWzppNzuf1GyJjtIdWEIurvwrgkcw8P_esHIQTb10u55UuxLtPohBAIQviO_0ijt0QU"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6A786-07E4-CA44-AFC5-C5DD4EB7305E}"/>
              </a:ext>
            </a:extLst>
          </p:cNvPr>
          <p:cNvSpPr>
            <a:spLocks noGrp="1"/>
          </p:cNvSpPr>
          <p:nvPr>
            <p:ph type="ctrTitle"/>
          </p:nvPr>
        </p:nvSpPr>
        <p:spPr>
          <a:xfrm>
            <a:off x="677335" y="1282701"/>
            <a:ext cx="5096060" cy="4307148"/>
          </a:xfrm>
        </p:spPr>
        <p:txBody>
          <a:bodyPr anchor="ctr">
            <a:normAutofit/>
          </a:bodyPr>
          <a:lstStyle/>
          <a:p>
            <a:r>
              <a:rPr lang="nl-NL" dirty="0">
                <a:solidFill>
                  <a:srgbClr val="58B01E"/>
                </a:solidFill>
              </a:rPr>
              <a:t>Bourgogne wijnproeverij</a:t>
            </a:r>
            <a:r>
              <a:rPr lang="nl-NL" dirty="0"/>
              <a:t> </a:t>
            </a:r>
            <a:br>
              <a:rPr lang="nl-NL" b="1" dirty="0"/>
            </a:br>
            <a:endParaRPr lang="nl-NL" dirty="0"/>
          </a:p>
        </p:txBody>
      </p:sp>
      <p:sp>
        <p:nvSpPr>
          <p:cNvPr id="3" name="Ondertitel 2">
            <a:extLst>
              <a:ext uri="{FF2B5EF4-FFF2-40B4-BE49-F238E27FC236}">
                <a16:creationId xmlns:a16="http://schemas.microsoft.com/office/drawing/2014/main" id="{2EA89B40-36A8-E94E-9163-19E8F7E35EBF}"/>
              </a:ext>
            </a:extLst>
          </p:cNvPr>
          <p:cNvSpPr>
            <a:spLocks noGrp="1"/>
          </p:cNvSpPr>
          <p:nvPr>
            <p:ph type="subTitle" idx="1"/>
          </p:nvPr>
        </p:nvSpPr>
        <p:spPr>
          <a:xfrm>
            <a:off x="5228524" y="3910263"/>
            <a:ext cx="5593184" cy="2486547"/>
          </a:xfrm>
        </p:spPr>
        <p:txBody>
          <a:bodyPr anchor="ctr">
            <a:normAutofit/>
          </a:bodyPr>
          <a:lstStyle/>
          <a:p>
            <a:pPr algn="l"/>
            <a:r>
              <a:rPr lang="nl-NL" b="1" dirty="0">
                <a:solidFill>
                  <a:srgbClr val="58B01E"/>
                </a:solidFill>
              </a:rPr>
              <a:t>Presentatie en proeverij verzorgd door</a:t>
            </a:r>
          </a:p>
          <a:p>
            <a:pPr algn="l"/>
            <a:r>
              <a:rPr lang="nl-NL" b="1" dirty="0">
                <a:solidFill>
                  <a:srgbClr val="58B01E"/>
                </a:solidFill>
              </a:rPr>
              <a:t>Ton Pinxten en Ilse Swank</a:t>
            </a:r>
          </a:p>
        </p:txBody>
      </p:sp>
    </p:spTree>
    <p:extLst>
      <p:ext uri="{BB962C8B-B14F-4D97-AF65-F5344CB8AC3E}">
        <p14:creationId xmlns:p14="http://schemas.microsoft.com/office/powerpoint/2010/main" val="3214656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Freeform: Shape 26">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6B45CCDB-39BD-0A40-AD39-891AFD6FE4D9}"/>
              </a:ext>
            </a:extLst>
          </p:cNvPr>
          <p:cNvSpPr>
            <a:spLocks noGrp="1"/>
          </p:cNvSpPr>
          <p:nvPr>
            <p:ph type="title"/>
          </p:nvPr>
        </p:nvSpPr>
        <p:spPr>
          <a:xfrm>
            <a:off x="1980889" y="276688"/>
            <a:ext cx="8900035" cy="896081"/>
          </a:xfrm>
        </p:spPr>
        <p:txBody>
          <a:bodyPr anchor="ctr">
            <a:normAutofit/>
          </a:bodyPr>
          <a:lstStyle/>
          <a:p>
            <a:r>
              <a:rPr lang="nl-NL" b="1" dirty="0">
                <a:solidFill>
                  <a:schemeClr val="accent2"/>
                </a:solidFill>
              </a:rPr>
              <a:t>Classificaties</a:t>
            </a:r>
            <a:r>
              <a:rPr lang="nl-NL" dirty="0">
                <a:solidFill>
                  <a:srgbClr val="FFFFFF"/>
                </a:solidFill>
              </a:rPr>
              <a:t> Crus Villages Appellation</a:t>
            </a:r>
          </a:p>
        </p:txBody>
      </p:sp>
      <p:pic>
        <p:nvPicPr>
          <p:cNvPr id="4" name="Afbeelding 4" descr="Afbeelding met diagram&#10;&#10;Automatisch gegenereerde beschrijving">
            <a:extLst>
              <a:ext uri="{FF2B5EF4-FFF2-40B4-BE49-F238E27FC236}">
                <a16:creationId xmlns:a16="http://schemas.microsoft.com/office/drawing/2014/main" id="{83225261-139F-925E-4BD3-01F827E27421}"/>
              </a:ext>
            </a:extLst>
          </p:cNvPr>
          <p:cNvPicPr>
            <a:picLocks noChangeAspect="1"/>
          </p:cNvPicPr>
          <p:nvPr/>
        </p:nvPicPr>
        <p:blipFill>
          <a:blip r:embed="rId2"/>
          <a:stretch>
            <a:fillRect/>
          </a:stretch>
        </p:blipFill>
        <p:spPr>
          <a:xfrm>
            <a:off x="418584" y="1434658"/>
            <a:ext cx="4664363" cy="3230916"/>
          </a:xfrm>
          <a:prstGeom prst="rect">
            <a:avLst/>
          </a:prstGeom>
        </p:spPr>
      </p:pic>
      <p:sp>
        <p:nvSpPr>
          <p:cNvPr id="3" name="Tijdelijke aanduiding voor inhoud 2">
            <a:extLst>
              <a:ext uri="{FF2B5EF4-FFF2-40B4-BE49-F238E27FC236}">
                <a16:creationId xmlns:a16="http://schemas.microsoft.com/office/drawing/2014/main" id="{3FA06322-720C-EE42-AC5E-B113DEB38CA2}"/>
              </a:ext>
            </a:extLst>
          </p:cNvPr>
          <p:cNvSpPr>
            <a:spLocks noGrp="1"/>
          </p:cNvSpPr>
          <p:nvPr>
            <p:ph idx="1"/>
          </p:nvPr>
        </p:nvSpPr>
        <p:spPr>
          <a:xfrm>
            <a:off x="7137337" y="1712824"/>
            <a:ext cx="4512988" cy="2370987"/>
          </a:xfrm>
        </p:spPr>
        <p:txBody>
          <a:bodyPr vert="horz" lIns="91440" tIns="45720" rIns="91440" bIns="45720" rtlCol="0" anchor="t">
            <a:noAutofit/>
          </a:bodyPr>
          <a:lstStyle/>
          <a:p>
            <a:pPr>
              <a:lnSpc>
                <a:spcPct val="90000"/>
              </a:lnSpc>
            </a:pPr>
            <a:r>
              <a:rPr lang="nl-NL" sz="2800" dirty="0">
                <a:solidFill>
                  <a:srgbClr val="FFFFFF"/>
                </a:solidFill>
              </a:rPr>
              <a:t>Grand cru</a:t>
            </a:r>
          </a:p>
          <a:p>
            <a:pPr>
              <a:lnSpc>
                <a:spcPct val="90000"/>
              </a:lnSpc>
            </a:pPr>
            <a:r>
              <a:rPr lang="nl-NL" sz="2800" dirty="0">
                <a:solidFill>
                  <a:srgbClr val="FFFFFF"/>
                </a:solidFill>
              </a:rPr>
              <a:t>Premier cru</a:t>
            </a:r>
          </a:p>
          <a:p>
            <a:pPr>
              <a:lnSpc>
                <a:spcPct val="90000"/>
              </a:lnSpc>
            </a:pPr>
            <a:r>
              <a:rPr lang="nl-NL" sz="2800" dirty="0">
                <a:solidFill>
                  <a:srgbClr val="FFFFFF"/>
                </a:solidFill>
              </a:rPr>
              <a:t>Naam villages of commune</a:t>
            </a:r>
          </a:p>
          <a:p>
            <a:pPr>
              <a:lnSpc>
                <a:spcPct val="90000"/>
              </a:lnSpc>
            </a:pPr>
            <a:r>
              <a:rPr lang="nl-NL" sz="2800" dirty="0">
                <a:solidFill>
                  <a:srgbClr val="FFFFFF"/>
                </a:solidFill>
              </a:rPr>
              <a:t>Bourgogne</a:t>
            </a:r>
          </a:p>
          <a:p>
            <a:pPr>
              <a:lnSpc>
                <a:spcPct val="90000"/>
              </a:lnSpc>
            </a:pPr>
            <a:endParaRPr lang="nl-NL" sz="1000" dirty="0">
              <a:solidFill>
                <a:srgbClr val="FFFFFF"/>
              </a:solidFill>
            </a:endParaRPr>
          </a:p>
          <a:p>
            <a:pPr>
              <a:lnSpc>
                <a:spcPct val="90000"/>
              </a:lnSpc>
            </a:pPr>
            <a:endParaRPr lang="nl-NL" sz="1000" dirty="0">
              <a:solidFill>
                <a:srgbClr val="FFFFFF"/>
              </a:solidFill>
            </a:endParaRPr>
          </a:p>
          <a:p>
            <a:pPr>
              <a:lnSpc>
                <a:spcPct val="90000"/>
              </a:lnSpc>
            </a:pPr>
            <a:endParaRPr lang="nl-NL" sz="1000" dirty="0">
              <a:solidFill>
                <a:srgbClr val="FFFFFF"/>
              </a:solidFill>
            </a:endParaRPr>
          </a:p>
          <a:p>
            <a:pPr marL="0" indent="0">
              <a:lnSpc>
                <a:spcPct val="90000"/>
              </a:lnSpc>
              <a:buNone/>
            </a:pPr>
            <a:endParaRPr lang="nl-NL" sz="1000" dirty="0">
              <a:solidFill>
                <a:srgbClr val="FFFFFF"/>
              </a:solidFill>
            </a:endParaRPr>
          </a:p>
          <a:p>
            <a:pPr marL="0" indent="0">
              <a:lnSpc>
                <a:spcPct val="90000"/>
              </a:lnSpc>
              <a:buNone/>
            </a:pPr>
            <a:endParaRPr lang="nl-NL" sz="1000" dirty="0">
              <a:solidFill>
                <a:srgbClr val="FFFFFF"/>
              </a:solidFill>
            </a:endParaRPr>
          </a:p>
          <a:p>
            <a:pPr marL="0" indent="0">
              <a:lnSpc>
                <a:spcPct val="90000"/>
              </a:lnSpc>
              <a:buNone/>
            </a:pPr>
            <a:endParaRPr lang="nl-NL" sz="1600" dirty="0">
              <a:solidFill>
                <a:srgbClr val="FFFFFF"/>
              </a:solidFill>
            </a:endParaRPr>
          </a:p>
          <a:p>
            <a:pPr marL="0" indent="0">
              <a:lnSpc>
                <a:spcPct val="90000"/>
              </a:lnSpc>
              <a:buNone/>
            </a:pPr>
            <a:endParaRPr lang="nl-NL" sz="1600" dirty="0">
              <a:solidFill>
                <a:srgbClr val="FFFFFF"/>
              </a:solidFill>
            </a:endParaRPr>
          </a:p>
          <a:p>
            <a:pPr>
              <a:lnSpc>
                <a:spcPct val="90000"/>
              </a:lnSpc>
            </a:pPr>
            <a:endParaRPr lang="nl-NL" sz="1000" dirty="0">
              <a:solidFill>
                <a:srgbClr val="FFFFFF"/>
              </a:solidFill>
            </a:endParaRPr>
          </a:p>
        </p:txBody>
      </p:sp>
    </p:spTree>
    <p:extLst>
      <p:ext uri="{BB962C8B-B14F-4D97-AF65-F5344CB8AC3E}">
        <p14:creationId xmlns:p14="http://schemas.microsoft.com/office/powerpoint/2010/main" val="476503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7" descr="Afbeelding met diagram&#10;&#10;Automatisch gegenereerde beschrijving">
            <a:extLst>
              <a:ext uri="{FF2B5EF4-FFF2-40B4-BE49-F238E27FC236}">
                <a16:creationId xmlns:a16="http://schemas.microsoft.com/office/drawing/2014/main" id="{2C5F4FA2-E7EF-EC3E-26AB-79EA6613FE8E}"/>
              </a:ext>
            </a:extLst>
          </p:cNvPr>
          <p:cNvPicPr>
            <a:picLocks noGrp="1" noChangeAspect="1"/>
          </p:cNvPicPr>
          <p:nvPr>
            <p:ph idx="1"/>
          </p:nvPr>
        </p:nvPicPr>
        <p:blipFill>
          <a:blip r:embed="rId2"/>
          <a:stretch>
            <a:fillRect/>
          </a:stretch>
        </p:blipFill>
        <p:spPr>
          <a:xfrm>
            <a:off x="503049" y="651888"/>
            <a:ext cx="4893998" cy="3455072"/>
          </a:xfrm>
        </p:spPr>
      </p:pic>
      <p:pic>
        <p:nvPicPr>
          <p:cNvPr id="6" name="Afbeelding 6" descr="Afbeelding met tekst, fruit&#10;&#10;Automatisch gegenereerde beschrijving">
            <a:extLst>
              <a:ext uri="{FF2B5EF4-FFF2-40B4-BE49-F238E27FC236}">
                <a16:creationId xmlns:a16="http://schemas.microsoft.com/office/drawing/2014/main" id="{06BB4095-21CF-3AE9-8F06-E8D7777E6AE9}"/>
              </a:ext>
            </a:extLst>
          </p:cNvPr>
          <p:cNvPicPr>
            <a:picLocks noChangeAspect="1"/>
          </p:cNvPicPr>
          <p:nvPr/>
        </p:nvPicPr>
        <p:blipFill>
          <a:blip r:embed="rId3"/>
          <a:stretch>
            <a:fillRect/>
          </a:stretch>
        </p:blipFill>
        <p:spPr>
          <a:xfrm>
            <a:off x="503859" y="4105983"/>
            <a:ext cx="3204315" cy="1897230"/>
          </a:xfrm>
          <a:prstGeom prst="rect">
            <a:avLst/>
          </a:prstGeom>
        </p:spPr>
      </p:pic>
      <p:pic>
        <p:nvPicPr>
          <p:cNvPr id="5" name="Afbeelding 5" descr="Afbeelding met tekst, visitekaartje, schermopname, vectorafbeeldingen&#10;&#10;Automatisch gegenereerde beschrijving">
            <a:extLst>
              <a:ext uri="{FF2B5EF4-FFF2-40B4-BE49-F238E27FC236}">
                <a16:creationId xmlns:a16="http://schemas.microsoft.com/office/drawing/2014/main" id="{383F3CA4-DA70-CF95-9289-2B82DC223E5B}"/>
              </a:ext>
            </a:extLst>
          </p:cNvPr>
          <p:cNvPicPr>
            <a:picLocks noChangeAspect="1"/>
          </p:cNvPicPr>
          <p:nvPr/>
        </p:nvPicPr>
        <p:blipFill>
          <a:blip r:embed="rId4"/>
          <a:stretch>
            <a:fillRect/>
          </a:stretch>
        </p:blipFill>
        <p:spPr>
          <a:xfrm>
            <a:off x="3709066" y="4359256"/>
            <a:ext cx="3190775" cy="1885748"/>
          </a:xfrm>
          <a:prstGeom prst="rect">
            <a:avLst/>
          </a:prstGeom>
        </p:spPr>
      </p:pic>
      <p:pic>
        <p:nvPicPr>
          <p:cNvPr id="4" name="Afbeelding 4" descr="Afbeelding met diagram&#10;&#10;Automatisch gegenereerde beschrijving">
            <a:extLst>
              <a:ext uri="{FF2B5EF4-FFF2-40B4-BE49-F238E27FC236}">
                <a16:creationId xmlns:a16="http://schemas.microsoft.com/office/drawing/2014/main" id="{60E3531E-89F5-E8F2-33D2-B11D968669A8}"/>
              </a:ext>
            </a:extLst>
          </p:cNvPr>
          <p:cNvPicPr>
            <a:picLocks noChangeAspect="1"/>
          </p:cNvPicPr>
          <p:nvPr/>
        </p:nvPicPr>
        <p:blipFill>
          <a:blip r:embed="rId5"/>
          <a:stretch>
            <a:fillRect/>
          </a:stretch>
        </p:blipFill>
        <p:spPr>
          <a:xfrm>
            <a:off x="5007138" y="2309609"/>
            <a:ext cx="3211986" cy="1798993"/>
          </a:xfrm>
          <a:prstGeom prst="rect">
            <a:avLst/>
          </a:prstGeom>
        </p:spPr>
      </p:pic>
      <p:pic>
        <p:nvPicPr>
          <p:cNvPr id="9" name="Afbeelding 4" descr="Afbeelding met tekst, fruit, appel, groente&#10;&#10;Automatisch gegenereerde beschrijving">
            <a:extLst>
              <a:ext uri="{FF2B5EF4-FFF2-40B4-BE49-F238E27FC236}">
                <a16:creationId xmlns:a16="http://schemas.microsoft.com/office/drawing/2014/main" id="{02583B1B-7A98-9531-96DC-2B9867C3BE27}"/>
              </a:ext>
            </a:extLst>
          </p:cNvPr>
          <p:cNvPicPr>
            <a:picLocks noChangeAspect="1"/>
          </p:cNvPicPr>
          <p:nvPr/>
        </p:nvPicPr>
        <p:blipFill>
          <a:blip r:embed="rId6"/>
          <a:stretch>
            <a:fillRect/>
          </a:stretch>
        </p:blipFill>
        <p:spPr>
          <a:xfrm>
            <a:off x="4376823" y="197248"/>
            <a:ext cx="3208786" cy="1810435"/>
          </a:xfrm>
          <a:prstGeom prst="rect">
            <a:avLst/>
          </a:prstGeom>
        </p:spPr>
      </p:pic>
      <p:sp>
        <p:nvSpPr>
          <p:cNvPr id="2" name="Tekstvak 1">
            <a:extLst>
              <a:ext uri="{FF2B5EF4-FFF2-40B4-BE49-F238E27FC236}">
                <a16:creationId xmlns:a16="http://schemas.microsoft.com/office/drawing/2014/main" id="{FAFC43C0-DCBD-BD39-4D6F-5FAF8844DD65}"/>
              </a:ext>
            </a:extLst>
          </p:cNvPr>
          <p:cNvSpPr txBox="1"/>
          <p:nvPr/>
        </p:nvSpPr>
        <p:spPr>
          <a:xfrm>
            <a:off x="501487" y="1953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3 classificaties</a:t>
            </a:r>
          </a:p>
        </p:txBody>
      </p:sp>
      <p:sp>
        <p:nvSpPr>
          <p:cNvPr id="3" name="Tekstvak 2">
            <a:extLst>
              <a:ext uri="{FF2B5EF4-FFF2-40B4-BE49-F238E27FC236}">
                <a16:creationId xmlns:a16="http://schemas.microsoft.com/office/drawing/2014/main" id="{ACD1ABFE-205A-7B01-086A-AC8ED22299E9}"/>
              </a:ext>
            </a:extLst>
          </p:cNvPr>
          <p:cNvSpPr txBox="1"/>
          <p:nvPr/>
        </p:nvSpPr>
        <p:spPr>
          <a:xfrm>
            <a:off x="7053384" y="4656666"/>
            <a:ext cx="456027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Regionale wijn: Bourgogne</a:t>
            </a:r>
          </a:p>
          <a:p>
            <a:r>
              <a:rPr lang="nl-NL" dirty="0"/>
              <a:t>Gemeneete: naam van het dorp erbij</a:t>
            </a:r>
          </a:p>
          <a:p>
            <a:r>
              <a:rPr lang="nl-NL" dirty="0"/>
              <a:t>Single: een 'Climat'</a:t>
            </a:r>
          </a:p>
        </p:txBody>
      </p:sp>
    </p:spTree>
    <p:extLst>
      <p:ext uri="{BB962C8B-B14F-4D97-AF65-F5344CB8AC3E}">
        <p14:creationId xmlns:p14="http://schemas.microsoft.com/office/powerpoint/2010/main" val="4042697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B4FAF-5309-D355-96CE-AC063E796DFD}"/>
              </a:ext>
            </a:extLst>
          </p:cNvPr>
          <p:cNvSpPr>
            <a:spLocks noGrp="1"/>
          </p:cNvSpPr>
          <p:nvPr>
            <p:ph type="title"/>
          </p:nvPr>
        </p:nvSpPr>
        <p:spPr>
          <a:xfrm>
            <a:off x="429454" y="95480"/>
            <a:ext cx="8596668" cy="604704"/>
          </a:xfrm>
        </p:spPr>
        <p:txBody>
          <a:bodyPr>
            <a:normAutofit fontScale="90000"/>
          </a:bodyPr>
          <a:lstStyle/>
          <a:p>
            <a:r>
              <a:rPr lang="nl-NL" dirty="0"/>
              <a:t>Etikettering </a:t>
            </a:r>
          </a:p>
        </p:txBody>
      </p:sp>
      <p:pic>
        <p:nvPicPr>
          <p:cNvPr id="8" name="Afbeelding 8" descr="Afbeelding met diagram&#10;&#10;Automatisch gegenereerde beschrijving">
            <a:extLst>
              <a:ext uri="{FF2B5EF4-FFF2-40B4-BE49-F238E27FC236}">
                <a16:creationId xmlns:a16="http://schemas.microsoft.com/office/drawing/2014/main" id="{67E3C56B-5581-40C2-F340-2E0FFF81D3CC}"/>
              </a:ext>
            </a:extLst>
          </p:cNvPr>
          <p:cNvPicPr>
            <a:picLocks noChangeAspect="1"/>
          </p:cNvPicPr>
          <p:nvPr/>
        </p:nvPicPr>
        <p:blipFill>
          <a:blip r:embed="rId2"/>
          <a:stretch>
            <a:fillRect/>
          </a:stretch>
        </p:blipFill>
        <p:spPr>
          <a:xfrm>
            <a:off x="4830009" y="697996"/>
            <a:ext cx="3852031" cy="2347208"/>
          </a:xfrm>
          <a:prstGeom prst="rect">
            <a:avLst/>
          </a:prstGeom>
        </p:spPr>
      </p:pic>
      <p:pic>
        <p:nvPicPr>
          <p:cNvPr id="9" name="Afbeelding 9" descr="Afbeelding met kaart&#10;&#10;Automatisch gegenereerde beschrijving">
            <a:extLst>
              <a:ext uri="{FF2B5EF4-FFF2-40B4-BE49-F238E27FC236}">
                <a16:creationId xmlns:a16="http://schemas.microsoft.com/office/drawing/2014/main" id="{B3CD6BDF-3392-BD7D-13CD-9C997A0401F6}"/>
              </a:ext>
            </a:extLst>
          </p:cNvPr>
          <p:cNvPicPr>
            <a:picLocks noChangeAspect="1"/>
          </p:cNvPicPr>
          <p:nvPr/>
        </p:nvPicPr>
        <p:blipFill>
          <a:blip r:embed="rId3"/>
          <a:stretch>
            <a:fillRect/>
          </a:stretch>
        </p:blipFill>
        <p:spPr>
          <a:xfrm>
            <a:off x="535411" y="700184"/>
            <a:ext cx="3852031" cy="2345020"/>
          </a:xfrm>
          <a:prstGeom prst="rect">
            <a:avLst/>
          </a:prstGeom>
        </p:spPr>
      </p:pic>
      <p:pic>
        <p:nvPicPr>
          <p:cNvPr id="10" name="Afbeelding 10" descr="Afbeelding met diagram&#10;&#10;Automatisch gegenereerde beschrijving">
            <a:extLst>
              <a:ext uri="{FF2B5EF4-FFF2-40B4-BE49-F238E27FC236}">
                <a16:creationId xmlns:a16="http://schemas.microsoft.com/office/drawing/2014/main" id="{55CBAC4E-4AD2-AFBA-96D2-AC86E77FDD3A}"/>
              </a:ext>
            </a:extLst>
          </p:cNvPr>
          <p:cNvPicPr>
            <a:picLocks noChangeAspect="1"/>
          </p:cNvPicPr>
          <p:nvPr/>
        </p:nvPicPr>
        <p:blipFill>
          <a:blip r:embed="rId4"/>
          <a:stretch>
            <a:fillRect/>
          </a:stretch>
        </p:blipFill>
        <p:spPr>
          <a:xfrm>
            <a:off x="2037841" y="3478539"/>
            <a:ext cx="5584336" cy="2584803"/>
          </a:xfrm>
          <a:prstGeom prst="rect">
            <a:avLst/>
          </a:prstGeom>
        </p:spPr>
      </p:pic>
      <p:sp>
        <p:nvSpPr>
          <p:cNvPr id="5" name="Tijdelijke aanduiding voor inhoud 4">
            <a:extLst>
              <a:ext uri="{FF2B5EF4-FFF2-40B4-BE49-F238E27FC236}">
                <a16:creationId xmlns:a16="http://schemas.microsoft.com/office/drawing/2014/main" id="{E6B508D7-8214-EAE7-5058-96528E1B71E9}"/>
              </a:ext>
            </a:extLst>
          </p:cNvPr>
          <p:cNvSpPr>
            <a:spLocks noGrp="1"/>
          </p:cNvSpPr>
          <p:nvPr>
            <p:ph idx="1"/>
          </p:nvPr>
        </p:nvSpPr>
        <p:spPr>
          <a:xfrm rot="-10800000" flipV="1">
            <a:off x="8055762" y="5544623"/>
            <a:ext cx="4041509" cy="1033529"/>
          </a:xfrm>
        </p:spPr>
        <p:txBody>
          <a:bodyPr vert="horz" lIns="91440" tIns="45720" rIns="91440" bIns="45720" rtlCol="0" anchor="t">
            <a:normAutofit/>
          </a:bodyPr>
          <a:lstStyle/>
          <a:p>
            <a:pPr marL="0" indent="0">
              <a:buNone/>
            </a:pPr>
            <a:r>
              <a:rPr lang="nl-NL" dirty="0"/>
              <a:t>Eerste wijn die we gaan proeven.</a:t>
            </a:r>
          </a:p>
          <a:p>
            <a:pPr marL="0" indent="0">
              <a:buNone/>
            </a:pPr>
            <a:r>
              <a:rPr lang="nl-NL" dirty="0"/>
              <a:t>Let op het etiket.</a:t>
            </a:r>
          </a:p>
        </p:txBody>
      </p:sp>
    </p:spTree>
    <p:extLst>
      <p:ext uri="{BB962C8B-B14F-4D97-AF65-F5344CB8AC3E}">
        <p14:creationId xmlns:p14="http://schemas.microsoft.com/office/powerpoint/2010/main" val="40467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A3D30-051B-B349-9F77-431BCE9AAAAF}"/>
              </a:ext>
            </a:extLst>
          </p:cNvPr>
          <p:cNvSpPr>
            <a:spLocks noGrp="1"/>
          </p:cNvSpPr>
          <p:nvPr>
            <p:ph type="title"/>
          </p:nvPr>
        </p:nvSpPr>
        <p:spPr>
          <a:xfrm>
            <a:off x="677334" y="609600"/>
            <a:ext cx="8596668" cy="747672"/>
          </a:xfrm>
        </p:spPr>
        <p:txBody>
          <a:bodyPr/>
          <a:lstStyle/>
          <a:p>
            <a:r>
              <a:rPr lang="nl-NL" dirty="0">
                <a:solidFill>
                  <a:srgbClr val="58B01E"/>
                </a:solidFill>
              </a:rPr>
              <a:t>Druivenrassen</a:t>
            </a:r>
          </a:p>
        </p:txBody>
      </p:sp>
      <p:sp>
        <p:nvSpPr>
          <p:cNvPr id="3" name="Tijdelijke aanduiding voor inhoud 2">
            <a:extLst>
              <a:ext uri="{FF2B5EF4-FFF2-40B4-BE49-F238E27FC236}">
                <a16:creationId xmlns:a16="http://schemas.microsoft.com/office/drawing/2014/main" id="{A2F25F6D-555C-1F43-ACF5-C79E2FB460CB}"/>
              </a:ext>
            </a:extLst>
          </p:cNvPr>
          <p:cNvSpPr>
            <a:spLocks noGrp="1"/>
          </p:cNvSpPr>
          <p:nvPr>
            <p:ph idx="1"/>
          </p:nvPr>
        </p:nvSpPr>
        <p:spPr/>
        <p:txBody>
          <a:bodyPr>
            <a:normAutofit/>
          </a:bodyPr>
          <a:lstStyle/>
          <a:p>
            <a:pPr marL="0" indent="0">
              <a:buNone/>
            </a:pPr>
            <a:r>
              <a:rPr lang="nl-NL" dirty="0"/>
              <a:t>Bourgogne bakermat van:</a:t>
            </a:r>
          </a:p>
          <a:p>
            <a:pPr marL="0" indent="0">
              <a:buNone/>
            </a:pPr>
            <a:endParaRPr lang="nl-NL" dirty="0"/>
          </a:p>
          <a:p>
            <a:r>
              <a:rPr lang="nl-NL" dirty="0"/>
              <a:t> </a:t>
            </a:r>
            <a:r>
              <a:rPr lang="nl-NL" b="1" dirty="0"/>
              <a:t>Pinot Noir en Chardonnay </a:t>
            </a:r>
          </a:p>
          <a:p>
            <a:pPr marL="0" indent="0">
              <a:buNone/>
            </a:pPr>
            <a:r>
              <a:rPr lang="nl-NL" dirty="0"/>
              <a:t>     </a:t>
            </a:r>
          </a:p>
          <a:p>
            <a:pPr marL="0" indent="0">
              <a:buNone/>
            </a:pPr>
            <a:r>
              <a:rPr lang="nl-NL" dirty="0"/>
              <a:t> Maar ook andere druivenrassen zoals:</a:t>
            </a:r>
          </a:p>
          <a:p>
            <a:pPr marL="0" indent="0">
              <a:buNone/>
            </a:pPr>
            <a:endParaRPr lang="nl-NL" dirty="0"/>
          </a:p>
          <a:p>
            <a:r>
              <a:rPr lang="nl-NL" b="1" dirty="0"/>
              <a:t>Aligoté en Gamay</a:t>
            </a:r>
          </a:p>
          <a:p>
            <a:pPr marL="0" indent="0">
              <a:buNone/>
            </a:pPr>
            <a:endParaRPr lang="nl-NL" dirty="0"/>
          </a:p>
        </p:txBody>
      </p:sp>
    </p:spTree>
    <p:extLst>
      <p:ext uri="{BB962C8B-B14F-4D97-AF65-F5344CB8AC3E}">
        <p14:creationId xmlns:p14="http://schemas.microsoft.com/office/powerpoint/2010/main" val="1846961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A7971-4ECF-0540-89C9-1E2D14899777}"/>
              </a:ext>
            </a:extLst>
          </p:cNvPr>
          <p:cNvSpPr>
            <a:spLocks noGrp="1"/>
          </p:cNvSpPr>
          <p:nvPr>
            <p:ph type="title"/>
          </p:nvPr>
        </p:nvSpPr>
        <p:spPr>
          <a:xfrm>
            <a:off x="1703306" y="36472"/>
            <a:ext cx="6424440" cy="786749"/>
          </a:xfrm>
        </p:spPr>
        <p:txBody>
          <a:bodyPr>
            <a:normAutofit/>
          </a:bodyPr>
          <a:lstStyle/>
          <a:p>
            <a:r>
              <a:rPr lang="nl-NL" dirty="0">
                <a:solidFill>
                  <a:srgbClr val="58B01E"/>
                </a:solidFill>
              </a:rPr>
              <a:t>De Bourgogne </a:t>
            </a:r>
            <a:r>
              <a:rPr lang="nl-NL" sz="1600" dirty="0">
                <a:solidFill>
                  <a:srgbClr val="58B01E"/>
                </a:solidFill>
              </a:rPr>
              <a:t>druiven</a:t>
            </a:r>
            <a:endParaRPr lang="nl-NL" dirty="0">
              <a:solidFill>
                <a:srgbClr val="58B01E"/>
              </a:solidFill>
            </a:endParaRPr>
          </a:p>
        </p:txBody>
      </p:sp>
      <p:sp>
        <p:nvSpPr>
          <p:cNvPr id="3" name="Tijdelijke aanduiding voor inhoud 2">
            <a:extLst>
              <a:ext uri="{FF2B5EF4-FFF2-40B4-BE49-F238E27FC236}">
                <a16:creationId xmlns:a16="http://schemas.microsoft.com/office/drawing/2014/main" id="{29599AFC-8926-6941-B76F-7D58CB2A6DA6}"/>
              </a:ext>
            </a:extLst>
          </p:cNvPr>
          <p:cNvSpPr>
            <a:spLocks noGrp="1"/>
          </p:cNvSpPr>
          <p:nvPr>
            <p:ph idx="1"/>
          </p:nvPr>
        </p:nvSpPr>
        <p:spPr>
          <a:xfrm>
            <a:off x="2523921" y="775507"/>
            <a:ext cx="6424440" cy="5930163"/>
          </a:xfrm>
        </p:spPr>
        <p:txBody>
          <a:bodyPr vert="horz" lIns="91440" tIns="45720" rIns="91440" bIns="45720" rtlCol="0" anchor="t">
            <a:normAutofit fontScale="70000" lnSpcReduction="20000"/>
          </a:bodyPr>
          <a:lstStyle/>
          <a:p>
            <a:pPr marL="0" indent="0">
              <a:lnSpc>
                <a:spcPct val="90000"/>
              </a:lnSpc>
              <a:buNone/>
            </a:pPr>
            <a:r>
              <a:rPr lang="nl-NL" sz="2000" b="1" dirty="0">
                <a:solidFill>
                  <a:schemeClr val="tx1"/>
                </a:solidFill>
              </a:rPr>
              <a:t>Pinot Noir</a:t>
            </a:r>
          </a:p>
          <a:p>
            <a:pPr>
              <a:lnSpc>
                <a:spcPct val="90000"/>
              </a:lnSpc>
            </a:pPr>
            <a:r>
              <a:rPr lang="nl-NL" sz="2000" b="1" dirty="0">
                <a:solidFill>
                  <a:schemeClr val="tx1"/>
                </a:solidFill>
              </a:rPr>
              <a:t>Een van de oudste druivenrassen</a:t>
            </a:r>
          </a:p>
          <a:p>
            <a:pPr>
              <a:lnSpc>
                <a:spcPct val="90000"/>
              </a:lnSpc>
            </a:pPr>
            <a:r>
              <a:rPr lang="nl-NL" sz="2000" b="1" dirty="0">
                <a:solidFill>
                  <a:schemeClr val="tx1"/>
                </a:solidFill>
              </a:rPr>
              <a:t>Het moeilijkst te verbouwen druivenras</a:t>
            </a:r>
          </a:p>
          <a:p>
            <a:pPr>
              <a:lnSpc>
                <a:spcPct val="90000"/>
              </a:lnSpc>
            </a:pPr>
            <a:r>
              <a:rPr lang="nl-NL" sz="2000" b="1" dirty="0">
                <a:solidFill>
                  <a:schemeClr val="tx1"/>
                </a:solidFill>
              </a:rPr>
              <a:t>Koelklimaat</a:t>
            </a:r>
          </a:p>
          <a:p>
            <a:pPr>
              <a:lnSpc>
                <a:spcPct val="90000"/>
              </a:lnSpc>
            </a:pPr>
            <a:r>
              <a:rPr lang="nl-NL" sz="2000" b="1" dirty="0">
                <a:solidFill>
                  <a:schemeClr val="tx1"/>
                </a:solidFill>
              </a:rPr>
              <a:t>Vroeg rijp en traag laten rijpen voor goede aroma's</a:t>
            </a:r>
          </a:p>
          <a:p>
            <a:pPr>
              <a:lnSpc>
                <a:spcPct val="90000"/>
              </a:lnSpc>
            </a:pPr>
            <a:endParaRPr lang="nl-NL" sz="2000" b="1" dirty="0">
              <a:solidFill>
                <a:schemeClr val="tx1"/>
              </a:solidFill>
            </a:endParaRPr>
          </a:p>
          <a:p>
            <a:pPr marL="0" indent="0">
              <a:lnSpc>
                <a:spcPct val="90000"/>
              </a:lnSpc>
              <a:buNone/>
            </a:pPr>
            <a:r>
              <a:rPr lang="nl-NL" sz="2000" b="1" dirty="0">
                <a:solidFill>
                  <a:schemeClr val="tx1"/>
                </a:solidFill>
              </a:rPr>
              <a:t>Chardonnay</a:t>
            </a:r>
          </a:p>
          <a:p>
            <a:pPr>
              <a:lnSpc>
                <a:spcPct val="90000"/>
              </a:lnSpc>
            </a:pPr>
            <a:r>
              <a:rPr lang="nl-NL" sz="2000" b="1" dirty="0">
                <a:solidFill>
                  <a:schemeClr val="tx1"/>
                </a:solidFill>
              </a:rPr>
              <a:t>Vroeg uitlopend</a:t>
            </a:r>
            <a:endParaRPr lang="nl-NL" sz="2000" dirty="0">
              <a:solidFill>
                <a:schemeClr val="tx1"/>
              </a:solidFill>
            </a:endParaRPr>
          </a:p>
          <a:p>
            <a:pPr>
              <a:lnSpc>
                <a:spcPct val="90000"/>
              </a:lnSpc>
            </a:pPr>
            <a:r>
              <a:rPr lang="nl-NL" sz="2000" b="1" dirty="0">
                <a:solidFill>
                  <a:schemeClr val="tx1"/>
                </a:solidFill>
              </a:rPr>
              <a:t>Kameleon.</a:t>
            </a:r>
          </a:p>
          <a:p>
            <a:pPr>
              <a:lnSpc>
                <a:spcPct val="90000"/>
              </a:lnSpc>
            </a:pPr>
            <a:r>
              <a:rPr lang="nl-NL" sz="2000" b="1" dirty="0">
                <a:solidFill>
                  <a:schemeClr val="tx1"/>
                </a:solidFill>
              </a:rPr>
              <a:t>Kan goed op hout rijpen: Vanille en noten</a:t>
            </a:r>
            <a:endParaRPr lang="nl-NL" sz="2000" dirty="0">
              <a:solidFill>
                <a:schemeClr val="tx1"/>
              </a:solidFill>
            </a:endParaRPr>
          </a:p>
          <a:p>
            <a:pPr>
              <a:lnSpc>
                <a:spcPct val="90000"/>
              </a:lnSpc>
            </a:pPr>
            <a:r>
              <a:rPr lang="nl-NL" sz="2000" b="1" dirty="0">
                <a:solidFill>
                  <a:schemeClr val="tx1"/>
                </a:solidFill>
              </a:rPr>
              <a:t>Op staal: Citrusfruit en fruitig</a:t>
            </a:r>
          </a:p>
          <a:p>
            <a:pPr>
              <a:lnSpc>
                <a:spcPct val="90000"/>
              </a:lnSpc>
            </a:pPr>
            <a:r>
              <a:rPr lang="nl-NL" sz="2000" b="1" dirty="0">
                <a:solidFill>
                  <a:schemeClr val="tx1"/>
                </a:solidFill>
              </a:rPr>
              <a:t>Geeft terroir goed door</a:t>
            </a:r>
          </a:p>
          <a:p>
            <a:pPr marL="0" indent="0">
              <a:lnSpc>
                <a:spcPct val="90000"/>
              </a:lnSpc>
              <a:buNone/>
            </a:pPr>
            <a:endParaRPr lang="nl-NL" sz="2000" b="1" dirty="0">
              <a:solidFill>
                <a:schemeClr val="tx1"/>
              </a:solidFill>
            </a:endParaRPr>
          </a:p>
          <a:p>
            <a:pPr marL="0" indent="0">
              <a:lnSpc>
                <a:spcPct val="90000"/>
              </a:lnSpc>
              <a:buNone/>
            </a:pPr>
            <a:r>
              <a:rPr lang="nl-NL" sz="2000" b="1" dirty="0">
                <a:solidFill>
                  <a:schemeClr val="tx1"/>
                </a:solidFill>
              </a:rPr>
              <a:t>Aligoté </a:t>
            </a:r>
          </a:p>
          <a:p>
            <a:pPr>
              <a:lnSpc>
                <a:spcPct val="90000"/>
              </a:lnSpc>
            </a:pPr>
            <a:r>
              <a:rPr lang="nl-NL" sz="2000" dirty="0">
                <a:solidFill>
                  <a:schemeClr val="tx1"/>
                </a:solidFill>
              </a:rPr>
              <a:t>Neutraal/ Hoog zuurgehalte </a:t>
            </a:r>
          </a:p>
          <a:p>
            <a:pPr>
              <a:lnSpc>
                <a:spcPct val="90000"/>
              </a:lnSpc>
            </a:pPr>
            <a:r>
              <a:rPr lang="nl-NL" sz="2000" dirty="0">
                <a:solidFill>
                  <a:schemeClr val="tx1"/>
                </a:solidFill>
              </a:rPr>
              <a:t>Belangrijk is volledige rijpheid</a:t>
            </a:r>
          </a:p>
          <a:p>
            <a:pPr>
              <a:lnSpc>
                <a:spcPct val="90000"/>
              </a:lnSpc>
            </a:pPr>
            <a:endParaRPr lang="nl-NL" sz="2000" dirty="0">
              <a:solidFill>
                <a:schemeClr val="tx1"/>
              </a:solidFill>
            </a:endParaRPr>
          </a:p>
          <a:p>
            <a:pPr marL="0" indent="0">
              <a:lnSpc>
                <a:spcPct val="90000"/>
              </a:lnSpc>
              <a:buNone/>
            </a:pPr>
            <a:r>
              <a:rPr lang="nl-NL" sz="2000" b="1" dirty="0">
                <a:solidFill>
                  <a:schemeClr val="tx1"/>
                </a:solidFill>
              </a:rPr>
              <a:t>Gamay </a:t>
            </a:r>
          </a:p>
          <a:p>
            <a:pPr>
              <a:lnSpc>
                <a:spcPct val="90000"/>
              </a:lnSpc>
            </a:pPr>
            <a:r>
              <a:rPr lang="nl-NL" sz="2000" dirty="0">
                <a:solidFill>
                  <a:schemeClr val="tx1"/>
                </a:solidFill>
              </a:rPr>
              <a:t>Hoge opbrengsten.</a:t>
            </a:r>
          </a:p>
          <a:p>
            <a:pPr>
              <a:lnSpc>
                <a:spcPct val="90000"/>
              </a:lnSpc>
            </a:pPr>
            <a:r>
              <a:rPr lang="nl-NL" sz="2000" dirty="0">
                <a:solidFill>
                  <a:schemeClr val="tx1"/>
                </a:solidFill>
              </a:rPr>
              <a:t>Fruitig/ rijpe bessen/laag Tannine / enkele regionale appellations worden gebruikt </a:t>
            </a:r>
          </a:p>
          <a:p>
            <a:pPr>
              <a:lnSpc>
                <a:spcPct val="90000"/>
              </a:lnSpc>
            </a:pPr>
            <a:r>
              <a:rPr lang="nl-NL" sz="2000" dirty="0">
                <a:solidFill>
                  <a:schemeClr val="tx1"/>
                </a:solidFill>
              </a:rPr>
              <a:t>Voor gemeenteniveau of hoger is alleen Pinot Noir toegestaan </a:t>
            </a:r>
          </a:p>
          <a:p>
            <a:pPr marL="0" indent="0">
              <a:lnSpc>
                <a:spcPct val="90000"/>
              </a:lnSpc>
              <a:buNone/>
            </a:pPr>
            <a:endParaRPr lang="nl-NL" sz="1100" dirty="0"/>
          </a:p>
        </p:txBody>
      </p:sp>
      <p:pic>
        <p:nvPicPr>
          <p:cNvPr id="5" name="Picture 4" descr="Luchtfoto's van een kleurrijk veld">
            <a:extLst>
              <a:ext uri="{FF2B5EF4-FFF2-40B4-BE49-F238E27FC236}">
                <a16:creationId xmlns:a16="http://schemas.microsoft.com/office/drawing/2014/main" id="{D8DF14AA-09D0-013F-A129-C70C2B5A84D4}"/>
              </a:ext>
            </a:extLst>
          </p:cNvPr>
          <p:cNvPicPr>
            <a:picLocks noChangeAspect="1"/>
          </p:cNvPicPr>
          <p:nvPr/>
        </p:nvPicPr>
        <p:blipFill rotWithShape="1">
          <a:blip r:embed="rId2"/>
          <a:srcRect l="44185" r="29341" b="-2"/>
          <a:stretch/>
        </p:blipFill>
        <p:spPr>
          <a:xfrm>
            <a:off x="20" y="10"/>
            <a:ext cx="2460498" cy="6861207"/>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Tree>
    <p:extLst>
      <p:ext uri="{BB962C8B-B14F-4D97-AF65-F5344CB8AC3E}">
        <p14:creationId xmlns:p14="http://schemas.microsoft.com/office/powerpoint/2010/main" val="272544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194E7-FE8D-8D4A-B3C5-2C875D737B15}"/>
              </a:ext>
            </a:extLst>
          </p:cNvPr>
          <p:cNvSpPr>
            <a:spLocks noGrp="1"/>
          </p:cNvSpPr>
          <p:nvPr>
            <p:ph type="title"/>
          </p:nvPr>
        </p:nvSpPr>
        <p:spPr>
          <a:xfrm>
            <a:off x="188872" y="101600"/>
            <a:ext cx="8596668" cy="539262"/>
          </a:xfrm>
        </p:spPr>
        <p:txBody>
          <a:bodyPr>
            <a:normAutofit fontScale="90000"/>
          </a:bodyPr>
          <a:lstStyle/>
          <a:p>
            <a:r>
              <a:rPr lang="nl-NL" dirty="0"/>
              <a:t>Chablis</a:t>
            </a:r>
          </a:p>
        </p:txBody>
      </p:sp>
      <p:pic>
        <p:nvPicPr>
          <p:cNvPr id="6" name="Tijdelijke aanduiding voor inhoud 5">
            <a:extLst>
              <a:ext uri="{FF2B5EF4-FFF2-40B4-BE49-F238E27FC236}">
                <a16:creationId xmlns:a16="http://schemas.microsoft.com/office/drawing/2014/main" id="{A424EDE6-C11E-2042-84A2-7CD76BEDD1B2}"/>
              </a:ext>
            </a:extLst>
          </p:cNvPr>
          <p:cNvPicPr>
            <a:picLocks noGrp="1" noChangeAspect="1"/>
          </p:cNvPicPr>
          <p:nvPr>
            <p:ph idx="1"/>
          </p:nvPr>
        </p:nvPicPr>
        <p:blipFill>
          <a:blip r:embed="rId2"/>
          <a:stretch>
            <a:fillRect/>
          </a:stretch>
        </p:blipFill>
        <p:spPr bwMode="auto">
          <a:xfrm>
            <a:off x="5957575" y="222800"/>
            <a:ext cx="5830068" cy="62161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DD7EA7B-A3E6-EAE7-2C00-F73FA1830EFC}"/>
              </a:ext>
            </a:extLst>
          </p:cNvPr>
          <p:cNvSpPr txBox="1"/>
          <p:nvPr/>
        </p:nvSpPr>
        <p:spPr>
          <a:xfrm>
            <a:off x="9756205" y="3100102"/>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dirty="0"/>
          </a:p>
        </p:txBody>
      </p:sp>
      <p:pic>
        <p:nvPicPr>
          <p:cNvPr id="4" name="Afbeelding 4" descr="Afbeelding met diagram&#10;&#10;Automatisch gegenereerde beschrijving">
            <a:extLst>
              <a:ext uri="{FF2B5EF4-FFF2-40B4-BE49-F238E27FC236}">
                <a16:creationId xmlns:a16="http://schemas.microsoft.com/office/drawing/2014/main" id="{5A5D8BC1-38E9-7C82-FCA1-EC3FD0592C42}"/>
              </a:ext>
            </a:extLst>
          </p:cNvPr>
          <p:cNvPicPr>
            <a:picLocks noChangeAspect="1"/>
          </p:cNvPicPr>
          <p:nvPr/>
        </p:nvPicPr>
        <p:blipFill>
          <a:blip r:embed="rId3"/>
          <a:stretch>
            <a:fillRect/>
          </a:stretch>
        </p:blipFill>
        <p:spPr>
          <a:xfrm>
            <a:off x="493382" y="640001"/>
            <a:ext cx="5000977" cy="2836363"/>
          </a:xfrm>
          <a:prstGeom prst="rect">
            <a:avLst/>
          </a:prstGeom>
        </p:spPr>
      </p:pic>
      <p:sp>
        <p:nvSpPr>
          <p:cNvPr id="5" name="Tekstvak 4">
            <a:extLst>
              <a:ext uri="{FF2B5EF4-FFF2-40B4-BE49-F238E27FC236}">
                <a16:creationId xmlns:a16="http://schemas.microsoft.com/office/drawing/2014/main" id="{28383E55-5E63-1564-0337-87744501B535}"/>
              </a:ext>
            </a:extLst>
          </p:cNvPr>
          <p:cNvSpPr txBox="1"/>
          <p:nvPr/>
        </p:nvSpPr>
        <p:spPr>
          <a:xfrm>
            <a:off x="338276" y="3432256"/>
            <a:ext cx="530143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sz="2000" dirty="0">
              <a:solidFill>
                <a:schemeClr val="accent2">
                  <a:lumMod val="75000"/>
                </a:schemeClr>
              </a:solidFill>
              <a:latin typeface="Trebuchet MS"/>
            </a:endParaRPr>
          </a:p>
          <a:p>
            <a:pPr algn="l"/>
            <a:endParaRPr lang="nl-NL" dirty="0"/>
          </a:p>
        </p:txBody>
      </p:sp>
      <p:pic>
        <p:nvPicPr>
          <p:cNvPr id="7" name="Afbeelding 7" descr="Afbeelding met kaart&#10;&#10;Automatisch gegenereerde beschrijving">
            <a:extLst>
              <a:ext uri="{FF2B5EF4-FFF2-40B4-BE49-F238E27FC236}">
                <a16:creationId xmlns:a16="http://schemas.microsoft.com/office/drawing/2014/main" id="{04DAC68F-AE1B-2E0D-7D8E-A88E86640113}"/>
              </a:ext>
            </a:extLst>
          </p:cNvPr>
          <p:cNvPicPr>
            <a:picLocks noChangeAspect="1"/>
          </p:cNvPicPr>
          <p:nvPr/>
        </p:nvPicPr>
        <p:blipFill>
          <a:blip r:embed="rId4"/>
          <a:stretch>
            <a:fillRect/>
          </a:stretch>
        </p:blipFill>
        <p:spPr>
          <a:xfrm>
            <a:off x="2805289" y="3696148"/>
            <a:ext cx="2743200" cy="2664221"/>
          </a:xfrm>
          <a:prstGeom prst="rect">
            <a:avLst/>
          </a:prstGeom>
        </p:spPr>
      </p:pic>
    </p:spTree>
    <p:extLst>
      <p:ext uri="{BB962C8B-B14F-4D97-AF65-F5344CB8AC3E}">
        <p14:creationId xmlns:p14="http://schemas.microsoft.com/office/powerpoint/2010/main" val="4124505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59326C-8860-7A4A-9CDD-E9CCBC097C0A}"/>
              </a:ext>
            </a:extLst>
          </p:cNvPr>
          <p:cNvSpPr>
            <a:spLocks noGrp="1"/>
          </p:cNvSpPr>
          <p:nvPr>
            <p:ph type="title"/>
          </p:nvPr>
        </p:nvSpPr>
        <p:spPr>
          <a:xfrm>
            <a:off x="300033" y="387658"/>
            <a:ext cx="7220630" cy="1320800"/>
          </a:xfrm>
        </p:spPr>
        <p:txBody>
          <a:bodyPr/>
          <a:lstStyle/>
          <a:p>
            <a:r>
              <a:rPr lang="nl-NL" dirty="0">
                <a:solidFill>
                  <a:srgbClr val="58B01E"/>
                </a:solidFill>
              </a:rPr>
              <a:t>De wetgeving</a:t>
            </a:r>
            <a:br>
              <a:rPr lang="nl-NL" dirty="0">
                <a:solidFill>
                  <a:srgbClr val="58B01E"/>
                </a:solidFill>
              </a:rPr>
            </a:br>
            <a:r>
              <a:rPr lang="nl-NL" dirty="0">
                <a:solidFill>
                  <a:srgbClr val="58B01E"/>
                </a:solidFill>
              </a:rPr>
              <a:t>van Chablis</a:t>
            </a:r>
          </a:p>
        </p:txBody>
      </p:sp>
      <p:sp>
        <p:nvSpPr>
          <p:cNvPr id="3" name="Tijdelijke aanduiding voor inhoud 2">
            <a:extLst>
              <a:ext uri="{FF2B5EF4-FFF2-40B4-BE49-F238E27FC236}">
                <a16:creationId xmlns:a16="http://schemas.microsoft.com/office/drawing/2014/main" id="{6C0A6322-B86E-F145-AF6D-CE19AEAACE78}"/>
              </a:ext>
            </a:extLst>
          </p:cNvPr>
          <p:cNvSpPr>
            <a:spLocks noGrp="1"/>
          </p:cNvSpPr>
          <p:nvPr>
            <p:ph idx="1"/>
          </p:nvPr>
        </p:nvSpPr>
        <p:spPr>
          <a:xfrm>
            <a:off x="300033" y="1709307"/>
            <a:ext cx="8048467" cy="4819102"/>
          </a:xfrm>
        </p:spPr>
        <p:txBody>
          <a:bodyPr vert="horz" lIns="91440" tIns="45720" rIns="91440" bIns="45720" rtlCol="0" anchor="t">
            <a:normAutofit lnSpcReduction="10000"/>
          </a:bodyPr>
          <a:lstStyle/>
          <a:p>
            <a:r>
              <a:rPr lang="nl-NL" sz="2400" dirty="0"/>
              <a:t>De wetgeving van Chablis kent appellations met 7 officiële geografische aanduidingen, ook wel ‘climats’ genoemd. </a:t>
            </a:r>
          </a:p>
          <a:p>
            <a:r>
              <a:rPr lang="nl-NL" sz="2400" dirty="0"/>
              <a:t>AOC Chablis Premier Cru is onderverdeeld in</a:t>
            </a:r>
            <a:r>
              <a:rPr lang="nl-NL" sz="2400" b="1" dirty="0"/>
              <a:t> </a:t>
            </a:r>
            <a:r>
              <a:rPr lang="nl-NL" sz="2400" dirty="0"/>
              <a:t>17 premiers cru's. </a:t>
            </a:r>
          </a:p>
          <a:p>
            <a:r>
              <a:rPr lang="nl-NL" sz="2400" dirty="0"/>
              <a:t>In totaal zijn er vier niveaus:</a:t>
            </a:r>
          </a:p>
          <a:p>
            <a:endParaRPr lang="nl-NL" sz="2200" b="1" dirty="0"/>
          </a:p>
          <a:p>
            <a:pPr marL="457200" indent="-457200">
              <a:buAutoNum type="arabicPeriod"/>
            </a:pPr>
            <a:r>
              <a:rPr lang="nl-NL" sz="2200" dirty="0"/>
              <a:t>AOC Chablis Grand Cru: </a:t>
            </a:r>
            <a:endParaRPr lang="nl-NL" dirty="0"/>
          </a:p>
          <a:p>
            <a:pPr marL="457200" indent="-457200">
              <a:buAutoNum type="arabicPeriod"/>
            </a:pPr>
            <a:r>
              <a:rPr lang="nl-NL" sz="2400" dirty="0"/>
              <a:t>AOC Chablis Premier Cru:</a:t>
            </a:r>
            <a:r>
              <a:rPr lang="nl-NL" sz="2400" dirty="0">
                <a:solidFill>
                  <a:srgbClr val="404040"/>
                </a:solidFill>
              </a:rPr>
              <a:t> </a:t>
            </a:r>
            <a:endParaRPr lang="nl-NL" dirty="0">
              <a:solidFill>
                <a:srgbClr val="3F7819"/>
              </a:solidFill>
            </a:endParaRPr>
          </a:p>
          <a:p>
            <a:pPr marL="457200" indent="-457200">
              <a:buAutoNum type="arabicPeriod"/>
            </a:pPr>
            <a:r>
              <a:rPr lang="nl-NL" sz="2400" dirty="0"/>
              <a:t>AOC Chablis: </a:t>
            </a:r>
            <a:endParaRPr lang="nl-NL" dirty="0">
              <a:solidFill>
                <a:srgbClr val="3F7819"/>
              </a:solidFill>
            </a:endParaRPr>
          </a:p>
          <a:p>
            <a:pPr marL="457200" indent="-457200">
              <a:buAutoNum type="arabicPeriod"/>
            </a:pPr>
            <a:r>
              <a:rPr lang="nl-NL" sz="2400" dirty="0"/>
              <a:t>AOC Petit Chablis: </a:t>
            </a:r>
            <a:endParaRPr lang="nl-NL" sz="2200" dirty="0">
              <a:solidFill>
                <a:schemeClr val="accent2">
                  <a:lumMod val="75000"/>
                </a:schemeClr>
              </a:solidFill>
            </a:endParaRPr>
          </a:p>
          <a:p>
            <a:endParaRPr lang="nl-NL" dirty="0"/>
          </a:p>
        </p:txBody>
      </p:sp>
      <p:pic>
        <p:nvPicPr>
          <p:cNvPr id="6" name="Afbeelding 4" descr="Afbeelding met diagram&#10;&#10;Automatisch gegenereerde beschrijving">
            <a:extLst>
              <a:ext uri="{FF2B5EF4-FFF2-40B4-BE49-F238E27FC236}">
                <a16:creationId xmlns:a16="http://schemas.microsoft.com/office/drawing/2014/main" id="{F659174A-9F8A-4B60-98B6-8F8218D33D76}"/>
              </a:ext>
            </a:extLst>
          </p:cNvPr>
          <p:cNvPicPr>
            <a:picLocks noChangeAspect="1"/>
          </p:cNvPicPr>
          <p:nvPr/>
        </p:nvPicPr>
        <p:blipFill>
          <a:blip r:embed="rId2"/>
          <a:stretch>
            <a:fillRect/>
          </a:stretch>
        </p:blipFill>
        <p:spPr>
          <a:xfrm>
            <a:off x="7570123" y="2647891"/>
            <a:ext cx="4241255" cy="3835590"/>
          </a:xfrm>
          <a:prstGeom prst="rect">
            <a:avLst/>
          </a:prstGeom>
        </p:spPr>
      </p:pic>
    </p:spTree>
    <p:extLst>
      <p:ext uri="{BB962C8B-B14F-4D97-AF65-F5344CB8AC3E}">
        <p14:creationId xmlns:p14="http://schemas.microsoft.com/office/powerpoint/2010/main" val="2591090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FF3BF-884A-B849-B4EC-CC294FC00AD6}"/>
              </a:ext>
            </a:extLst>
          </p:cNvPr>
          <p:cNvSpPr>
            <a:spLocks noGrp="1"/>
          </p:cNvSpPr>
          <p:nvPr>
            <p:ph type="title"/>
          </p:nvPr>
        </p:nvSpPr>
        <p:spPr>
          <a:xfrm>
            <a:off x="612206" y="166728"/>
            <a:ext cx="8596668" cy="617416"/>
          </a:xfrm>
        </p:spPr>
        <p:txBody>
          <a:bodyPr>
            <a:normAutofit fontScale="90000"/>
          </a:bodyPr>
          <a:lstStyle/>
          <a:p>
            <a:r>
              <a:rPr lang="nl-NL" sz="4400" b="1" dirty="0">
                <a:solidFill>
                  <a:srgbClr val="58B01E"/>
                </a:solidFill>
              </a:rPr>
              <a:t>Chablis</a:t>
            </a:r>
            <a:endParaRPr lang="nl-NL" sz="4400" dirty="0">
              <a:solidFill>
                <a:srgbClr val="58B01E"/>
              </a:solidFill>
            </a:endParaRPr>
          </a:p>
        </p:txBody>
      </p:sp>
      <p:sp>
        <p:nvSpPr>
          <p:cNvPr id="3" name="Tijdelijke aanduiding voor inhoud 2">
            <a:extLst>
              <a:ext uri="{FF2B5EF4-FFF2-40B4-BE49-F238E27FC236}">
                <a16:creationId xmlns:a16="http://schemas.microsoft.com/office/drawing/2014/main" id="{AFBBA4F4-AFA5-AD45-8E02-DBEE2E43749C}"/>
              </a:ext>
            </a:extLst>
          </p:cNvPr>
          <p:cNvSpPr>
            <a:spLocks noGrp="1"/>
          </p:cNvSpPr>
          <p:nvPr>
            <p:ph idx="1"/>
          </p:nvPr>
        </p:nvSpPr>
        <p:spPr>
          <a:xfrm>
            <a:off x="664308" y="928510"/>
            <a:ext cx="8596668" cy="5860669"/>
          </a:xfrm>
        </p:spPr>
        <p:txBody>
          <a:bodyPr vert="horz" lIns="91440" tIns="45720" rIns="91440" bIns="45720" rtlCol="0" anchor="t">
            <a:normAutofit/>
          </a:bodyPr>
          <a:lstStyle/>
          <a:p>
            <a:pPr marL="0" indent="0">
              <a:buNone/>
            </a:pPr>
            <a:r>
              <a:rPr lang="nl-NL" sz="2400" b="1" dirty="0"/>
              <a:t>Chablis: </a:t>
            </a:r>
          </a:p>
          <a:p>
            <a:r>
              <a:rPr lang="nl-NL" sz="2400" dirty="0"/>
              <a:t>Gemeenteappellation bij de vallei van rivier Serein,</a:t>
            </a:r>
          </a:p>
          <a:p>
            <a:r>
              <a:rPr lang="nl-NL" sz="2400" dirty="0"/>
              <a:t>Noordelijkste gedeelte van Bourgogne </a:t>
            </a:r>
          </a:p>
          <a:p>
            <a:r>
              <a:rPr lang="nl-NL" sz="2400" dirty="0"/>
              <a:t>Locatie: helling expositie zuiden</a:t>
            </a:r>
          </a:p>
          <a:p>
            <a:r>
              <a:rPr lang="nl-NL" sz="2400" dirty="0"/>
              <a:t>Mindere wijngaarden geclassificeerd als Petit Chablis</a:t>
            </a:r>
          </a:p>
          <a:p>
            <a:r>
              <a:rPr lang="nl-NL" sz="2400" dirty="0"/>
              <a:t>Klimatologische probleem is vorst:</a:t>
            </a:r>
          </a:p>
          <a:p>
            <a:r>
              <a:rPr lang="nl-NL" sz="2400" dirty="0"/>
              <a:t>Sproeiers als kachel gebruikt</a:t>
            </a:r>
          </a:p>
          <a:p>
            <a:r>
              <a:rPr lang="nl-NL" sz="2400" dirty="0"/>
              <a:t>Producenten vergist of rijpt een deel van zijn grand-cru wijnen en soms premier cru wijnen in gebruikt hout: geeft rondere textuur en subtiele smaken. Andere behouden liever de pure fruitsmaken door vergisten op rvs of beton</a:t>
            </a:r>
          </a:p>
          <a:p>
            <a:endParaRPr lang="nl-NL" sz="2400" dirty="0"/>
          </a:p>
          <a:p>
            <a:endParaRPr lang="nl-NL" sz="2400" dirty="0"/>
          </a:p>
          <a:p>
            <a:pPr marL="0" indent="0">
              <a:buNone/>
            </a:pPr>
            <a:endParaRPr lang="nl-NL" dirty="0"/>
          </a:p>
        </p:txBody>
      </p:sp>
    </p:spTree>
    <p:extLst>
      <p:ext uri="{BB962C8B-B14F-4D97-AF65-F5344CB8AC3E}">
        <p14:creationId xmlns:p14="http://schemas.microsoft.com/office/powerpoint/2010/main" val="445386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21EAD-952A-394C-B6D4-ECCCE1561265}"/>
              </a:ext>
            </a:extLst>
          </p:cNvPr>
          <p:cNvSpPr>
            <a:spLocks noGrp="1"/>
          </p:cNvSpPr>
          <p:nvPr>
            <p:ph type="title"/>
          </p:nvPr>
        </p:nvSpPr>
        <p:spPr>
          <a:xfrm>
            <a:off x="512874" y="94291"/>
            <a:ext cx="8596668" cy="794527"/>
          </a:xfrm>
        </p:spPr>
        <p:txBody>
          <a:bodyPr/>
          <a:lstStyle/>
          <a:p>
            <a:r>
              <a:rPr lang="nl-NL" dirty="0">
                <a:solidFill>
                  <a:srgbClr val="58B01E"/>
                </a:solidFill>
              </a:rPr>
              <a:t>Chablis alleen Chardonnay</a:t>
            </a:r>
          </a:p>
        </p:txBody>
      </p:sp>
      <p:sp>
        <p:nvSpPr>
          <p:cNvPr id="3" name="Tijdelijke aanduiding voor inhoud 2">
            <a:extLst>
              <a:ext uri="{FF2B5EF4-FFF2-40B4-BE49-F238E27FC236}">
                <a16:creationId xmlns:a16="http://schemas.microsoft.com/office/drawing/2014/main" id="{0D74C4BD-7EC8-7540-A818-06021E5ADBA9}"/>
              </a:ext>
            </a:extLst>
          </p:cNvPr>
          <p:cNvSpPr>
            <a:spLocks noGrp="1"/>
          </p:cNvSpPr>
          <p:nvPr>
            <p:ph idx="1"/>
          </p:nvPr>
        </p:nvSpPr>
        <p:spPr>
          <a:xfrm>
            <a:off x="293593" y="888762"/>
            <a:ext cx="9414411" cy="5973835"/>
          </a:xfrm>
        </p:spPr>
        <p:txBody>
          <a:bodyPr vert="horz" lIns="91440" tIns="45720" rIns="91440" bIns="45720" rtlCol="0" anchor="t">
            <a:normAutofit/>
          </a:bodyPr>
          <a:lstStyle/>
          <a:p>
            <a:r>
              <a:rPr lang="nl-NL" sz="2000" b="1" dirty="0">
                <a:solidFill>
                  <a:schemeClr val="tx1"/>
                </a:solidFill>
              </a:rPr>
              <a:t>AOC Petit Chablis: </a:t>
            </a:r>
            <a:r>
              <a:rPr lang="nl-NL" sz="2000" dirty="0">
                <a:solidFill>
                  <a:schemeClr val="tx1"/>
                </a:solidFill>
              </a:rPr>
              <a:t>Ligging op de plateaus Steen, groen fruit, hoog zuur.</a:t>
            </a:r>
            <a:r>
              <a:rPr lang="nl-NL" sz="2000" dirty="0">
                <a:solidFill>
                  <a:schemeClr val="accent2"/>
                </a:solidFill>
              </a:rPr>
              <a:t> </a:t>
            </a:r>
          </a:p>
          <a:p>
            <a:endParaRPr lang="en-US" sz="2000" dirty="0">
              <a:solidFill>
                <a:schemeClr val="accent2"/>
              </a:solidFill>
            </a:endParaRPr>
          </a:p>
          <a:p>
            <a:r>
              <a:rPr lang="nl-NL" sz="2000" b="1" dirty="0">
                <a:solidFill>
                  <a:schemeClr val="tx1"/>
                </a:solidFill>
              </a:rPr>
              <a:t>AOC Chablis: </a:t>
            </a:r>
            <a:r>
              <a:rPr lang="nl-NL" sz="2000" dirty="0">
                <a:solidFill>
                  <a:schemeClr val="tx1"/>
                </a:solidFill>
              </a:rPr>
              <a:t>Ligging op de noordelijke en oostelijke hellingen en op de plateaus.</a:t>
            </a:r>
          </a:p>
          <a:p>
            <a:endParaRPr lang="en-US" sz="2000" dirty="0">
              <a:solidFill>
                <a:schemeClr val="tx1"/>
              </a:solidFill>
            </a:endParaRPr>
          </a:p>
          <a:p>
            <a:r>
              <a:rPr lang="nl-NL" sz="2000" b="1" dirty="0">
                <a:solidFill>
                  <a:schemeClr val="tx1"/>
                </a:solidFill>
              </a:rPr>
              <a:t>Premier-cru en grand-cru</a:t>
            </a:r>
            <a:r>
              <a:rPr lang="nl-NL" sz="2000" dirty="0">
                <a:solidFill>
                  <a:schemeClr val="tx1"/>
                </a:solidFill>
              </a:rPr>
              <a:t>: Rijper en geconcentreerder fruit citrus i.p.v. groene appel, meer body blijven in balans door hoog zuurgehalte. </a:t>
            </a:r>
          </a:p>
          <a:p>
            <a:endParaRPr lang="nl-NL" sz="2000" dirty="0">
              <a:solidFill>
                <a:schemeClr val="tx1"/>
              </a:solidFill>
            </a:endParaRPr>
          </a:p>
          <a:p>
            <a:r>
              <a:rPr lang="nl-NL" sz="2000" b="1" dirty="0">
                <a:solidFill>
                  <a:schemeClr val="tx1"/>
                </a:solidFill>
              </a:rPr>
              <a:t>AOC Chablis Premier Cru: </a:t>
            </a:r>
            <a:r>
              <a:rPr lang="nl-NL" sz="2000" dirty="0">
                <a:solidFill>
                  <a:schemeClr val="tx1"/>
                </a:solidFill>
              </a:rPr>
              <a:t>Ligging op de zuidelijk en westelijk georiënteerde hellingen. Rijper en geconcentreerder fruit citrus i.p.v. groene appel, meer body blijven in balans door hoog zuurgehalte.</a:t>
            </a:r>
          </a:p>
          <a:p>
            <a:endParaRPr lang="en-US" sz="2000" dirty="0">
              <a:solidFill>
                <a:schemeClr val="tx1"/>
              </a:solidFill>
            </a:endParaRPr>
          </a:p>
          <a:p>
            <a:r>
              <a:rPr lang="nl-NL" sz="2000" b="1" dirty="0"/>
              <a:t>AOC Chablis Grand Cru:</a:t>
            </a:r>
            <a:r>
              <a:rPr lang="nl-NL" sz="2000" b="1" dirty="0">
                <a:solidFill>
                  <a:schemeClr val="tx1"/>
                </a:solidFill>
              </a:rPr>
              <a:t> </a:t>
            </a:r>
            <a:r>
              <a:rPr lang="nl-NL" sz="2000" dirty="0">
                <a:solidFill>
                  <a:schemeClr val="tx1"/>
                </a:solidFill>
              </a:rPr>
              <a:t>Ligging op de zuidelijk en oostelijke helling</a:t>
            </a:r>
          </a:p>
          <a:p>
            <a:pPr marL="0" indent="0">
              <a:buNone/>
            </a:pPr>
            <a:endParaRPr lang="nl-NL" sz="2000" dirty="0">
              <a:solidFill>
                <a:schemeClr val="tx1"/>
              </a:solidFill>
            </a:endParaRPr>
          </a:p>
          <a:p>
            <a:pPr marL="0" indent="0">
              <a:buNone/>
            </a:pPr>
            <a:endParaRPr lang="nl-NL" sz="2000" b="1" dirty="0">
              <a:solidFill>
                <a:schemeClr val="tx1"/>
              </a:solidFill>
            </a:endParaRPr>
          </a:p>
          <a:p>
            <a:pPr marL="0" indent="0">
              <a:buNone/>
            </a:pPr>
            <a:endParaRPr lang="nl-NL" sz="2000" dirty="0">
              <a:solidFill>
                <a:schemeClr val="tx1"/>
              </a:solidFill>
            </a:endParaRPr>
          </a:p>
          <a:p>
            <a:pPr marL="0" indent="0">
              <a:buNone/>
            </a:pPr>
            <a:endParaRPr lang="nl-NL" sz="2000" dirty="0">
              <a:solidFill>
                <a:schemeClr val="tx1"/>
              </a:solidFill>
            </a:endParaRPr>
          </a:p>
          <a:p>
            <a:endParaRPr lang="nl-NL" sz="2400" dirty="0"/>
          </a:p>
          <a:p>
            <a:endParaRPr lang="nl-NL" sz="2400" dirty="0"/>
          </a:p>
          <a:p>
            <a:endParaRPr lang="nl-NL" sz="2400" dirty="0"/>
          </a:p>
          <a:p>
            <a:endParaRPr lang="nl-NL" dirty="0"/>
          </a:p>
        </p:txBody>
      </p:sp>
    </p:spTree>
    <p:extLst>
      <p:ext uri="{BB962C8B-B14F-4D97-AF65-F5344CB8AC3E}">
        <p14:creationId xmlns:p14="http://schemas.microsoft.com/office/powerpoint/2010/main" val="2739595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B0A495-1882-9645-9820-F509239D5211}"/>
              </a:ext>
            </a:extLst>
          </p:cNvPr>
          <p:cNvSpPr>
            <a:spLocks noGrp="1"/>
          </p:cNvSpPr>
          <p:nvPr>
            <p:ph type="title"/>
          </p:nvPr>
        </p:nvSpPr>
        <p:spPr>
          <a:xfrm>
            <a:off x="532191" y="50800"/>
            <a:ext cx="8596668" cy="1117600"/>
          </a:xfrm>
        </p:spPr>
        <p:txBody>
          <a:bodyPr>
            <a:normAutofit fontScale="90000"/>
          </a:bodyPr>
          <a:lstStyle/>
          <a:p>
            <a:r>
              <a:rPr lang="nl-NL" dirty="0">
                <a:solidFill>
                  <a:srgbClr val="58B01E"/>
                </a:solidFill>
              </a:rPr>
              <a:t>Mâconnais</a:t>
            </a:r>
            <a:br>
              <a:rPr lang="nl-NL" dirty="0">
                <a:solidFill>
                  <a:srgbClr val="58B01E"/>
                </a:solidFill>
              </a:rPr>
            </a:br>
            <a:r>
              <a:rPr lang="nl-NL" dirty="0">
                <a:solidFill>
                  <a:srgbClr val="58B01E"/>
                </a:solidFill>
              </a:rPr>
              <a:t>Chardonnay Gamay</a:t>
            </a:r>
            <a:br>
              <a:rPr lang="nl-NL" dirty="0"/>
            </a:br>
            <a:endParaRPr lang="nl-NL" dirty="0"/>
          </a:p>
        </p:txBody>
      </p:sp>
      <p:sp>
        <p:nvSpPr>
          <p:cNvPr id="3" name="Tijdelijke aanduiding voor inhoud 2">
            <a:extLst>
              <a:ext uri="{FF2B5EF4-FFF2-40B4-BE49-F238E27FC236}">
                <a16:creationId xmlns:a16="http://schemas.microsoft.com/office/drawing/2014/main" id="{B0D89839-80D3-744D-88C3-CB9E1B5D9A31}"/>
              </a:ext>
            </a:extLst>
          </p:cNvPr>
          <p:cNvSpPr>
            <a:spLocks noGrp="1"/>
          </p:cNvSpPr>
          <p:nvPr>
            <p:ph idx="1"/>
          </p:nvPr>
        </p:nvSpPr>
        <p:spPr>
          <a:xfrm>
            <a:off x="466877" y="5704113"/>
            <a:ext cx="8873067" cy="1074717"/>
          </a:xfrm>
        </p:spPr>
        <p:txBody>
          <a:bodyPr vert="horz" lIns="91440" tIns="45720" rIns="91440" bIns="45720" rtlCol="0" anchor="t">
            <a:normAutofit fontScale="85000" lnSpcReduction="20000"/>
          </a:bodyPr>
          <a:lstStyle/>
          <a:p>
            <a:pPr marL="0" indent="0">
              <a:buNone/>
            </a:pPr>
            <a:endParaRPr lang="nl-NL" sz="1400" dirty="0"/>
          </a:p>
          <a:p>
            <a:endParaRPr lang="nl-NL" dirty="0"/>
          </a:p>
          <a:p>
            <a:pPr marL="0" indent="0">
              <a:buNone/>
            </a:pPr>
            <a:br>
              <a:rPr lang="nl-NL" dirty="0"/>
            </a:br>
            <a:endParaRPr lang="nl-NL" dirty="0"/>
          </a:p>
          <a:p>
            <a:endParaRPr lang="nl-NL" dirty="0"/>
          </a:p>
        </p:txBody>
      </p:sp>
      <p:sp>
        <p:nvSpPr>
          <p:cNvPr id="4" name="Tekstvak 3">
            <a:extLst>
              <a:ext uri="{FF2B5EF4-FFF2-40B4-BE49-F238E27FC236}">
                <a16:creationId xmlns:a16="http://schemas.microsoft.com/office/drawing/2014/main" id="{304C384F-84CA-4940-B93C-0F8CB26F1ABD}"/>
              </a:ext>
            </a:extLst>
          </p:cNvPr>
          <p:cNvSpPr txBox="1"/>
          <p:nvPr/>
        </p:nvSpPr>
        <p:spPr>
          <a:xfrm>
            <a:off x="464457" y="1168399"/>
            <a:ext cx="8374742" cy="44217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nl-NL" dirty="0">
                <a:solidFill>
                  <a:srgbClr val="404040"/>
                </a:solidFill>
              </a:rPr>
              <a:t>De gebiedsappellation in Mâconnais kan zowel rood als wit zijn:</a:t>
            </a:r>
          </a:p>
          <a:p>
            <a:pPr marL="285750" indent="-285750">
              <a:spcBef>
                <a:spcPts val="1000"/>
              </a:spcBef>
              <a:buFont typeface="Arial"/>
              <a:buChar char="•"/>
            </a:pPr>
            <a:r>
              <a:rPr lang="nl-NL" dirty="0">
                <a:solidFill>
                  <a:srgbClr val="404040"/>
                </a:solidFill>
              </a:rPr>
              <a:t>Chardonnay  is het meest aangeplant. </a:t>
            </a:r>
          </a:p>
          <a:p>
            <a:pPr marL="285750" indent="-285750">
              <a:spcBef>
                <a:spcPts val="1000"/>
              </a:spcBef>
              <a:buFont typeface="Arial"/>
              <a:buChar char="•"/>
            </a:pPr>
            <a:r>
              <a:rPr lang="nl-NL" dirty="0">
                <a:solidFill>
                  <a:srgbClr val="404040"/>
                </a:solidFill>
              </a:rPr>
              <a:t>Rode wijn is meestal gemaakt van Gamay</a:t>
            </a:r>
          </a:p>
          <a:p>
            <a:pPr>
              <a:spcBef>
                <a:spcPts val="1000"/>
              </a:spcBef>
            </a:pPr>
            <a:r>
              <a:rPr lang="nl-NL" dirty="0">
                <a:solidFill>
                  <a:srgbClr val="404040"/>
                </a:solidFill>
              </a:rPr>
              <a:t>    </a:t>
            </a:r>
            <a:r>
              <a:rPr lang="nl-NL" b="1" dirty="0">
                <a:solidFill>
                  <a:srgbClr val="404040"/>
                </a:solidFill>
              </a:rPr>
              <a:t>Betere wijnen: </a:t>
            </a:r>
          </a:p>
          <a:p>
            <a:pPr marL="285750" indent="-285750">
              <a:spcBef>
                <a:spcPts val="1000"/>
              </a:spcBef>
              <a:buFont typeface="Arial"/>
              <a:buChar char="•"/>
            </a:pPr>
            <a:r>
              <a:rPr lang="nl-NL" dirty="0">
                <a:solidFill>
                  <a:srgbClr val="404040"/>
                </a:solidFill>
              </a:rPr>
              <a:t>Goede balans tussen groene appel of citrusfruit. </a:t>
            </a:r>
          </a:p>
          <a:p>
            <a:pPr marL="285750" indent="-285750">
              <a:spcBef>
                <a:spcPts val="1000"/>
              </a:spcBef>
              <a:buFont typeface="Arial"/>
              <a:buChar char="•"/>
            </a:pPr>
            <a:r>
              <a:rPr lang="nl-NL" dirty="0">
                <a:solidFill>
                  <a:srgbClr val="404040"/>
                </a:solidFill>
              </a:rPr>
              <a:t>Een gemiddelde zuurgehalte </a:t>
            </a:r>
          </a:p>
          <a:p>
            <a:pPr marL="285750" indent="-285750">
              <a:spcBef>
                <a:spcPts val="1000"/>
              </a:spcBef>
              <a:buFont typeface="Arial"/>
              <a:buChar char="•"/>
            </a:pPr>
            <a:r>
              <a:rPr lang="nl-NL" dirty="0">
                <a:solidFill>
                  <a:srgbClr val="404040"/>
                </a:solidFill>
              </a:rPr>
              <a:t>Gemiddelde tot volle body</a:t>
            </a:r>
          </a:p>
          <a:p>
            <a:pPr marL="285750" indent="-285750">
              <a:spcBef>
                <a:spcPts val="1000"/>
              </a:spcBef>
              <a:buFont typeface="Arial"/>
              <a:buChar char="•"/>
            </a:pPr>
            <a:r>
              <a:rPr lang="nl-NL" dirty="0">
                <a:solidFill>
                  <a:srgbClr val="404040"/>
                </a:solidFill>
              </a:rPr>
              <a:t>Er kan een hint van romigheid zijn dankzij MLF</a:t>
            </a:r>
          </a:p>
          <a:p>
            <a:pPr marL="285750" indent="-285750">
              <a:spcBef>
                <a:spcPts val="1000"/>
              </a:spcBef>
              <a:buFont typeface="Arial"/>
              <a:buChar char="•"/>
            </a:pPr>
            <a:r>
              <a:rPr lang="nl-NL" dirty="0">
                <a:solidFill>
                  <a:srgbClr val="404040"/>
                </a:solidFill>
              </a:rPr>
              <a:t>Rode wijnen zijn doorgaans licht en fruitig </a:t>
            </a:r>
          </a:p>
          <a:p>
            <a:pPr marL="285750" indent="-285750">
              <a:spcBef>
                <a:spcPts val="1000"/>
              </a:spcBef>
              <a:buFont typeface="Arial"/>
              <a:buChar char="•"/>
            </a:pPr>
            <a:r>
              <a:rPr lang="nl-NL" dirty="0">
                <a:solidFill>
                  <a:srgbClr val="404040"/>
                </a:solidFill>
              </a:rPr>
              <a:t>Bedoeld om jong te drinken</a:t>
            </a:r>
          </a:p>
          <a:p>
            <a:pPr>
              <a:spcBef>
                <a:spcPts val="1000"/>
              </a:spcBef>
            </a:pPr>
            <a:endParaRPr lang="nl-NL" dirty="0">
              <a:solidFill>
                <a:srgbClr val="404040"/>
              </a:solidFill>
            </a:endParaRPr>
          </a:p>
        </p:txBody>
      </p:sp>
      <p:pic>
        <p:nvPicPr>
          <p:cNvPr id="5" name="Afbeelding 5" descr="Afbeelding met kaart&#10;&#10;Automatisch gegenereerde beschrijving">
            <a:extLst>
              <a:ext uri="{FF2B5EF4-FFF2-40B4-BE49-F238E27FC236}">
                <a16:creationId xmlns:a16="http://schemas.microsoft.com/office/drawing/2014/main" id="{4A4AA277-2F68-1FB2-29CE-E74D2A61C5B8}"/>
              </a:ext>
            </a:extLst>
          </p:cNvPr>
          <p:cNvPicPr>
            <a:picLocks noChangeAspect="1"/>
          </p:cNvPicPr>
          <p:nvPr/>
        </p:nvPicPr>
        <p:blipFill>
          <a:blip r:embed="rId2"/>
          <a:stretch>
            <a:fillRect/>
          </a:stretch>
        </p:blipFill>
        <p:spPr>
          <a:xfrm>
            <a:off x="7885289" y="1261540"/>
            <a:ext cx="3552237" cy="4325511"/>
          </a:xfrm>
          <a:prstGeom prst="rect">
            <a:avLst/>
          </a:prstGeom>
        </p:spPr>
      </p:pic>
    </p:spTree>
    <p:extLst>
      <p:ext uri="{BB962C8B-B14F-4D97-AF65-F5344CB8AC3E}">
        <p14:creationId xmlns:p14="http://schemas.microsoft.com/office/powerpoint/2010/main" val="94685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ijngaard met rijen op de heuvels">
            <a:extLst>
              <a:ext uri="{FF2B5EF4-FFF2-40B4-BE49-F238E27FC236}">
                <a16:creationId xmlns:a16="http://schemas.microsoft.com/office/drawing/2014/main" id="{FF9721A1-C9FB-6A55-BE13-EB94F30295F0}"/>
              </a:ext>
            </a:extLst>
          </p:cNvPr>
          <p:cNvPicPr>
            <a:picLocks noChangeAspect="1"/>
          </p:cNvPicPr>
          <p:nvPr/>
        </p:nvPicPr>
        <p:blipFill rotWithShape="1">
          <a:blip r:embed="rId2"/>
          <a:srcRect l="5574" r="17317"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D5852F5C-DC5A-294C-83BB-89065EE2B67F}"/>
              </a:ext>
            </a:extLst>
          </p:cNvPr>
          <p:cNvSpPr>
            <a:spLocks noGrp="1"/>
          </p:cNvSpPr>
          <p:nvPr>
            <p:ph type="title"/>
          </p:nvPr>
        </p:nvSpPr>
        <p:spPr>
          <a:xfrm>
            <a:off x="677333" y="192505"/>
            <a:ext cx="3851123" cy="1737895"/>
          </a:xfrm>
        </p:spPr>
        <p:txBody>
          <a:bodyPr>
            <a:normAutofit/>
          </a:bodyPr>
          <a:lstStyle/>
          <a:p>
            <a:r>
              <a:rPr lang="nl-NL" dirty="0">
                <a:solidFill>
                  <a:srgbClr val="58B01E"/>
                </a:solidFill>
              </a:rPr>
              <a:t>Inhoud:</a:t>
            </a:r>
          </a:p>
        </p:txBody>
      </p:sp>
      <p:sp>
        <p:nvSpPr>
          <p:cNvPr id="3" name="Tijdelijke aanduiding voor inhoud 2">
            <a:extLst>
              <a:ext uri="{FF2B5EF4-FFF2-40B4-BE49-F238E27FC236}">
                <a16:creationId xmlns:a16="http://schemas.microsoft.com/office/drawing/2014/main" id="{B6EBD4FD-41AE-A643-8997-77E76A0171C1}"/>
              </a:ext>
            </a:extLst>
          </p:cNvPr>
          <p:cNvSpPr>
            <a:spLocks noGrp="1"/>
          </p:cNvSpPr>
          <p:nvPr>
            <p:ph idx="1"/>
          </p:nvPr>
        </p:nvSpPr>
        <p:spPr>
          <a:xfrm>
            <a:off x="677334" y="974559"/>
            <a:ext cx="5093995" cy="5647897"/>
          </a:xfrm>
        </p:spPr>
        <p:txBody>
          <a:bodyPr vert="horz" lIns="91440" tIns="45720" rIns="91440" bIns="45720" rtlCol="0" anchor="t">
            <a:normAutofit fontScale="32500" lnSpcReduction="20000"/>
          </a:bodyPr>
          <a:lstStyle/>
          <a:p>
            <a:pPr marL="0" indent="0">
              <a:lnSpc>
                <a:spcPct val="90000"/>
              </a:lnSpc>
              <a:buNone/>
            </a:pPr>
            <a:endParaRPr lang="nl-NL" sz="600" dirty="0"/>
          </a:p>
          <a:p>
            <a:pPr marL="0" indent="0">
              <a:lnSpc>
                <a:spcPct val="90000"/>
              </a:lnSpc>
              <a:buNone/>
            </a:pPr>
            <a:r>
              <a:rPr lang="nl-NL" sz="7200" b="1" dirty="0"/>
              <a:t>Informatie over Bourgogne:</a:t>
            </a:r>
          </a:p>
          <a:p>
            <a:pPr>
              <a:lnSpc>
                <a:spcPct val="90000"/>
              </a:lnSpc>
              <a:buFont typeface="Wingdings" pitchFamily="2" charset="2"/>
              <a:buChar char="Ø"/>
            </a:pPr>
            <a:r>
              <a:rPr lang="nl-NL" sz="7200" dirty="0"/>
              <a:t>Ligging</a:t>
            </a:r>
          </a:p>
          <a:p>
            <a:pPr>
              <a:lnSpc>
                <a:spcPct val="90000"/>
              </a:lnSpc>
              <a:buFont typeface="Wingdings" pitchFamily="2" charset="2"/>
              <a:buChar char="Ø"/>
            </a:pPr>
            <a:r>
              <a:rPr lang="nl-NL" sz="7200" dirty="0"/>
              <a:t>Geschiedenis</a:t>
            </a:r>
          </a:p>
          <a:p>
            <a:pPr>
              <a:lnSpc>
                <a:spcPct val="90000"/>
              </a:lnSpc>
              <a:buFont typeface="Wingdings" pitchFamily="2" charset="2"/>
              <a:buChar char="Ø"/>
            </a:pPr>
            <a:r>
              <a:rPr lang="nl-NL" sz="7200" dirty="0"/>
              <a:t>Terroir/ Klimaat, ’Climats’</a:t>
            </a:r>
          </a:p>
          <a:p>
            <a:pPr marL="0" indent="0">
              <a:lnSpc>
                <a:spcPct val="90000"/>
              </a:lnSpc>
              <a:buNone/>
            </a:pPr>
            <a:endParaRPr lang="nl-NL" sz="7200" b="1" dirty="0"/>
          </a:p>
          <a:p>
            <a:pPr marL="0" indent="0">
              <a:lnSpc>
                <a:spcPct val="90000"/>
              </a:lnSpc>
              <a:buNone/>
            </a:pPr>
            <a:r>
              <a:rPr lang="nl-NL" sz="7200" b="1" dirty="0"/>
              <a:t>Classificaties: </a:t>
            </a:r>
            <a:r>
              <a:rPr lang="nl-NL" sz="7200" dirty="0"/>
              <a:t>Wijn, wetgeving en etikettering</a:t>
            </a:r>
            <a:endParaRPr lang="nl-NL" sz="7200" b="1" dirty="0"/>
          </a:p>
          <a:p>
            <a:pPr>
              <a:lnSpc>
                <a:spcPct val="90000"/>
              </a:lnSpc>
              <a:buFont typeface="Wingdings" pitchFamily="2" charset="2"/>
              <a:buChar char="Ø"/>
            </a:pPr>
            <a:r>
              <a:rPr lang="nl-NL" sz="7200" dirty="0"/>
              <a:t>Cru’s</a:t>
            </a:r>
          </a:p>
          <a:p>
            <a:pPr>
              <a:lnSpc>
                <a:spcPct val="90000"/>
              </a:lnSpc>
              <a:buFont typeface="Wingdings" pitchFamily="2" charset="2"/>
              <a:buChar char="Ø"/>
            </a:pPr>
            <a:r>
              <a:rPr lang="nl-NL" sz="7200" dirty="0"/>
              <a:t>Villages</a:t>
            </a:r>
          </a:p>
          <a:p>
            <a:pPr>
              <a:lnSpc>
                <a:spcPct val="90000"/>
              </a:lnSpc>
              <a:buFont typeface="Wingdings" pitchFamily="2" charset="2"/>
              <a:buChar char="Ø"/>
            </a:pPr>
            <a:r>
              <a:rPr lang="nl-NL" sz="7200" dirty="0"/>
              <a:t>Appellation</a:t>
            </a:r>
            <a:endParaRPr lang="nl-NL" sz="7200" b="1" dirty="0"/>
          </a:p>
          <a:p>
            <a:pPr>
              <a:lnSpc>
                <a:spcPct val="90000"/>
              </a:lnSpc>
              <a:buFont typeface="Wingdings" pitchFamily="2" charset="2"/>
              <a:buChar char="Ø"/>
            </a:pPr>
            <a:r>
              <a:rPr lang="nl-NL" sz="7200" dirty="0"/>
              <a:t>Etikettering</a:t>
            </a:r>
          </a:p>
          <a:p>
            <a:pPr marL="0" indent="0">
              <a:lnSpc>
                <a:spcPct val="90000"/>
              </a:lnSpc>
              <a:buNone/>
            </a:pPr>
            <a:endParaRPr lang="nl-NL" sz="7200" b="1" dirty="0"/>
          </a:p>
          <a:p>
            <a:pPr marL="0" indent="0">
              <a:lnSpc>
                <a:spcPct val="90000"/>
              </a:lnSpc>
              <a:buNone/>
            </a:pPr>
            <a:r>
              <a:rPr lang="nl-NL" sz="7200" b="1" dirty="0"/>
              <a:t>De 5 districten/deel/productie gebieden</a:t>
            </a:r>
            <a:endParaRPr lang="nl-NL" sz="7200" dirty="0"/>
          </a:p>
          <a:p>
            <a:pPr>
              <a:lnSpc>
                <a:spcPct val="90000"/>
              </a:lnSpc>
              <a:buFont typeface="Wingdings" pitchFamily="2" charset="2"/>
              <a:buChar char="Ø"/>
            </a:pPr>
            <a:endParaRPr lang="nl-NL" sz="7200" dirty="0"/>
          </a:p>
          <a:p>
            <a:pPr marL="457200" lvl="1" indent="0">
              <a:lnSpc>
                <a:spcPct val="90000"/>
              </a:lnSpc>
              <a:buNone/>
            </a:pPr>
            <a:endParaRPr lang="nl-NL" sz="600" dirty="0"/>
          </a:p>
          <a:p>
            <a:pPr lvl="1">
              <a:lnSpc>
                <a:spcPct val="90000"/>
              </a:lnSpc>
            </a:pPr>
            <a:endParaRPr lang="nl-NL" sz="600" dirty="0"/>
          </a:p>
        </p:txBody>
      </p:sp>
    </p:spTree>
    <p:extLst>
      <p:ext uri="{BB962C8B-B14F-4D97-AF65-F5344CB8AC3E}">
        <p14:creationId xmlns:p14="http://schemas.microsoft.com/office/powerpoint/2010/main" val="3624047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20664-2460-864E-80DE-03B00EFF8D83}"/>
              </a:ext>
            </a:extLst>
          </p:cNvPr>
          <p:cNvSpPr>
            <a:spLocks noGrp="1"/>
          </p:cNvSpPr>
          <p:nvPr>
            <p:ph type="title"/>
          </p:nvPr>
        </p:nvSpPr>
        <p:spPr>
          <a:xfrm>
            <a:off x="4174021" y="2959"/>
            <a:ext cx="5114776" cy="610587"/>
          </a:xfrm>
        </p:spPr>
        <p:txBody>
          <a:bodyPr>
            <a:normAutofit fontScale="90000"/>
          </a:bodyPr>
          <a:lstStyle/>
          <a:p>
            <a:r>
              <a:rPr lang="nl-NL" dirty="0">
                <a:solidFill>
                  <a:srgbClr val="58B01E"/>
                </a:solidFill>
              </a:rPr>
              <a:t>Mâconnais</a:t>
            </a:r>
            <a:br>
              <a:rPr lang="nl-NL" dirty="0"/>
            </a:br>
            <a:endParaRPr lang="nl-NL" dirty="0"/>
          </a:p>
        </p:txBody>
      </p:sp>
      <p:pic>
        <p:nvPicPr>
          <p:cNvPr id="5" name="Afbeelding 5" descr="Afbeelding met tekst, alcohol, drank&#10;&#10;Automatisch gegenereerde beschrijving">
            <a:extLst>
              <a:ext uri="{FF2B5EF4-FFF2-40B4-BE49-F238E27FC236}">
                <a16:creationId xmlns:a16="http://schemas.microsoft.com/office/drawing/2014/main" id="{B09DC598-1CEA-F1F9-294E-F0E9D99AFD5C}"/>
              </a:ext>
            </a:extLst>
          </p:cNvPr>
          <p:cNvPicPr>
            <a:picLocks noChangeAspect="1"/>
          </p:cNvPicPr>
          <p:nvPr/>
        </p:nvPicPr>
        <p:blipFill rotWithShape="1">
          <a:blip r:embed="rId2">
            <a:duotone>
              <a:schemeClr val="accent1">
                <a:shade val="45000"/>
                <a:satMod val="135000"/>
              </a:schemeClr>
              <a:prstClr val="white"/>
            </a:duotone>
            <a:alphaModFix/>
          </a:blip>
          <a:srcRect l="989" r="5" b="5"/>
          <a:stretch/>
        </p:blipFill>
        <p:spPr>
          <a:xfrm>
            <a:off x="494340" y="-51776"/>
            <a:ext cx="3636244" cy="2371584"/>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6" name="Afbeelding 6" descr="Afbeelding met diagram&#10;&#10;Automatisch gegenereerde beschrijving">
            <a:extLst>
              <a:ext uri="{FF2B5EF4-FFF2-40B4-BE49-F238E27FC236}">
                <a16:creationId xmlns:a16="http://schemas.microsoft.com/office/drawing/2014/main" id="{2EA6BC76-A677-715C-C9BF-538FD4A8AD57}"/>
              </a:ext>
            </a:extLst>
          </p:cNvPr>
          <p:cNvPicPr>
            <a:picLocks noChangeAspect="1"/>
          </p:cNvPicPr>
          <p:nvPr/>
        </p:nvPicPr>
        <p:blipFill rotWithShape="1">
          <a:blip r:embed="rId3">
            <a:duotone>
              <a:schemeClr val="accent1">
                <a:shade val="45000"/>
                <a:satMod val="135000"/>
              </a:schemeClr>
              <a:prstClr val="white"/>
            </a:duotone>
            <a:alphaModFix/>
          </a:blip>
          <a:srcRect l="10617" r="8597" b="1"/>
          <a:stretch/>
        </p:blipFill>
        <p:spPr>
          <a:xfrm>
            <a:off x="169666" y="2289183"/>
            <a:ext cx="3677579" cy="2376842"/>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4" name="Afbeelding 4" descr="Afbeelding met tekst&#10;&#10;Automatisch gegenereerde beschrijving">
            <a:extLst>
              <a:ext uri="{FF2B5EF4-FFF2-40B4-BE49-F238E27FC236}">
                <a16:creationId xmlns:a16="http://schemas.microsoft.com/office/drawing/2014/main" id="{39F1DCBD-3CD6-76B6-022B-FA4E23DDF232}"/>
              </a:ext>
            </a:extLst>
          </p:cNvPr>
          <p:cNvPicPr>
            <a:picLocks noChangeAspect="1"/>
          </p:cNvPicPr>
          <p:nvPr/>
        </p:nvPicPr>
        <p:blipFill rotWithShape="1">
          <a:blip r:embed="rId4">
            <a:duotone>
              <a:schemeClr val="accent1">
                <a:shade val="45000"/>
                <a:satMod val="135000"/>
              </a:schemeClr>
              <a:prstClr val="white"/>
            </a:duotone>
            <a:alphaModFix/>
          </a:blip>
          <a:srcRect t="841" r="1" b="2259"/>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16" name="Isosceles Triangle 30">
            <a:extLst>
              <a:ext uri="{FF2B5EF4-FFF2-40B4-BE49-F238E27FC236}">
                <a16:creationId xmlns:a16="http://schemas.microsoft.com/office/drawing/2014/main" id="{6316707D-1E6D-419F-AEE5-557681604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8" name="Straight Connector 17">
            <a:extLst>
              <a:ext uri="{FF2B5EF4-FFF2-40B4-BE49-F238E27FC236}">
                <a16:creationId xmlns:a16="http://schemas.microsoft.com/office/drawing/2014/main" id="{D61553A2-66FF-462C-A2CE-8F87547D4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B6250C-85DF-4888-82F8-85D4A5D71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sosceles Triangle 30">
            <a:extLst>
              <a:ext uri="{FF2B5EF4-FFF2-40B4-BE49-F238E27FC236}">
                <a16:creationId xmlns:a16="http://schemas.microsoft.com/office/drawing/2014/main" id="{7DDC02F5-BD12-4CCC-B163-B283DEB63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276"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jdelijke aanduiding voor inhoud 2">
            <a:extLst>
              <a:ext uri="{FF2B5EF4-FFF2-40B4-BE49-F238E27FC236}">
                <a16:creationId xmlns:a16="http://schemas.microsoft.com/office/drawing/2014/main" id="{1FA24EF8-DD42-324F-A73E-AE803B3BBE89}"/>
              </a:ext>
            </a:extLst>
          </p:cNvPr>
          <p:cNvSpPr>
            <a:spLocks noGrp="1"/>
          </p:cNvSpPr>
          <p:nvPr>
            <p:ph idx="1"/>
          </p:nvPr>
        </p:nvSpPr>
        <p:spPr>
          <a:xfrm>
            <a:off x="4174021" y="717968"/>
            <a:ext cx="6461221" cy="5937432"/>
          </a:xfrm>
        </p:spPr>
        <p:txBody>
          <a:bodyPr vert="horz" lIns="91440" tIns="45720" rIns="91440" bIns="45720" rtlCol="0" anchor="t">
            <a:noAutofit/>
          </a:bodyPr>
          <a:lstStyle/>
          <a:p>
            <a:pPr marL="0" indent="0">
              <a:lnSpc>
                <a:spcPct val="90000"/>
              </a:lnSpc>
              <a:buNone/>
            </a:pPr>
            <a:r>
              <a:rPr lang="nl-NL" b="1" dirty="0"/>
              <a:t>Mâconnais</a:t>
            </a:r>
          </a:p>
          <a:p>
            <a:pPr>
              <a:lnSpc>
                <a:spcPct val="90000"/>
              </a:lnSpc>
            </a:pPr>
            <a:r>
              <a:rPr lang="nl-NL" dirty="0"/>
              <a:t>Brede heuvels</a:t>
            </a:r>
          </a:p>
          <a:p>
            <a:pPr>
              <a:lnSpc>
                <a:spcPct val="90000"/>
              </a:lnSpc>
            </a:pPr>
            <a:r>
              <a:rPr lang="nl-NL" dirty="0"/>
              <a:t>Rustige dorpjes </a:t>
            </a:r>
          </a:p>
          <a:p>
            <a:pPr>
              <a:lnSpc>
                <a:spcPct val="90000"/>
              </a:lnSpc>
            </a:pPr>
            <a:r>
              <a:rPr lang="nl-NL" dirty="0"/>
              <a:t>Zachter klimaat: De druiven er wat vroeger rijpen. </a:t>
            </a:r>
          </a:p>
          <a:p>
            <a:pPr>
              <a:lnSpc>
                <a:spcPct val="90000"/>
              </a:lnSpc>
            </a:pPr>
            <a:r>
              <a:rPr lang="nl-NL" dirty="0"/>
              <a:t>Voornamelijk witte wijn van een uitstekende kwaliteit. </a:t>
            </a:r>
          </a:p>
          <a:p>
            <a:pPr marL="0" indent="0">
              <a:lnSpc>
                <a:spcPct val="90000"/>
              </a:lnSpc>
              <a:buNone/>
            </a:pPr>
            <a:endParaRPr lang="nl-NL" b="1" dirty="0"/>
          </a:p>
          <a:p>
            <a:pPr marL="0" indent="0">
              <a:lnSpc>
                <a:spcPct val="90000"/>
              </a:lnSpc>
              <a:buNone/>
            </a:pPr>
            <a:r>
              <a:rPr lang="nl-NL" b="1" dirty="0"/>
              <a:t>Namen op etiket:</a:t>
            </a:r>
            <a:endParaRPr lang="nl-NL" dirty="0"/>
          </a:p>
          <a:p>
            <a:pPr>
              <a:lnSpc>
                <a:spcPct val="90000"/>
              </a:lnSpc>
            </a:pPr>
            <a:r>
              <a:rPr lang="nl-NL" dirty="0"/>
              <a:t>Maçon</a:t>
            </a:r>
          </a:p>
          <a:p>
            <a:pPr>
              <a:lnSpc>
                <a:spcPct val="90000"/>
              </a:lnSpc>
            </a:pPr>
            <a:r>
              <a:rPr lang="nl-NL" dirty="0"/>
              <a:t>Maçon-Villages</a:t>
            </a:r>
          </a:p>
          <a:p>
            <a:pPr>
              <a:lnSpc>
                <a:spcPct val="90000"/>
              </a:lnSpc>
            </a:pPr>
            <a:r>
              <a:rPr lang="nl-NL" dirty="0"/>
              <a:t>Macon of  Maçon-Villages  </a:t>
            </a:r>
            <a:endParaRPr lang="en-US" dirty="0"/>
          </a:p>
          <a:p>
            <a:pPr marL="0" indent="0">
              <a:lnSpc>
                <a:spcPct val="90000"/>
              </a:lnSpc>
              <a:buNone/>
            </a:pPr>
            <a:endParaRPr lang="nl-NL" dirty="0"/>
          </a:p>
          <a:p>
            <a:pPr marL="0" indent="0">
              <a:lnSpc>
                <a:spcPct val="90000"/>
              </a:lnSpc>
              <a:buNone/>
            </a:pPr>
            <a:r>
              <a:rPr lang="nl-NL" b="1" dirty="0"/>
              <a:t>Gebieden:</a:t>
            </a:r>
            <a:endParaRPr lang="en-US" dirty="0"/>
          </a:p>
          <a:p>
            <a:pPr>
              <a:lnSpc>
                <a:spcPct val="90000"/>
              </a:lnSpc>
              <a:buFont typeface="Wingdings 3"/>
              <a:buChar char=""/>
            </a:pPr>
            <a:r>
              <a:rPr lang="nl-NL" dirty="0"/>
              <a:t>Pouilly-Fuissé</a:t>
            </a:r>
          </a:p>
          <a:p>
            <a:pPr>
              <a:lnSpc>
                <a:spcPct val="90000"/>
              </a:lnSpc>
              <a:buFont typeface="Wingdings 3"/>
              <a:buChar char=""/>
            </a:pPr>
            <a:r>
              <a:rPr lang="nl-NL" dirty="0"/>
              <a:t>Pouilly-Vinzelles</a:t>
            </a:r>
          </a:p>
          <a:p>
            <a:pPr>
              <a:lnSpc>
                <a:spcPct val="90000"/>
              </a:lnSpc>
              <a:buFont typeface="Wingdings 3"/>
              <a:buChar char=""/>
            </a:pPr>
            <a:r>
              <a:rPr lang="nl-NL" dirty="0"/>
              <a:t>Pouilly-Loché</a:t>
            </a:r>
          </a:p>
          <a:p>
            <a:pPr>
              <a:lnSpc>
                <a:spcPct val="90000"/>
              </a:lnSpc>
              <a:buFont typeface="Wingdings 3"/>
              <a:buChar char=""/>
            </a:pPr>
            <a:r>
              <a:rPr lang="nl-NL" dirty="0"/>
              <a:t>Saint-Veran</a:t>
            </a:r>
          </a:p>
        </p:txBody>
      </p:sp>
    </p:spTree>
    <p:extLst>
      <p:ext uri="{BB962C8B-B14F-4D97-AF65-F5344CB8AC3E}">
        <p14:creationId xmlns:p14="http://schemas.microsoft.com/office/powerpoint/2010/main" val="192610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3BC05-4A27-BD4B-B782-49CFF86A479F}"/>
              </a:ext>
            </a:extLst>
          </p:cNvPr>
          <p:cNvSpPr>
            <a:spLocks noGrp="1"/>
          </p:cNvSpPr>
          <p:nvPr>
            <p:ph type="title"/>
          </p:nvPr>
        </p:nvSpPr>
        <p:spPr>
          <a:xfrm>
            <a:off x="5581122" y="180513"/>
            <a:ext cx="3737268" cy="669771"/>
          </a:xfrm>
        </p:spPr>
        <p:txBody>
          <a:bodyPr>
            <a:normAutofit fontScale="90000"/>
          </a:bodyPr>
          <a:lstStyle/>
          <a:p>
            <a:r>
              <a:rPr lang="nl-NL" dirty="0">
                <a:solidFill>
                  <a:srgbClr val="58B01E"/>
                </a:solidFill>
              </a:rPr>
              <a:t>Côte Chalonnaise</a:t>
            </a:r>
            <a:br>
              <a:rPr lang="nl-NL" b="1" dirty="0"/>
            </a:br>
            <a:endParaRPr lang="nl-NL" dirty="0"/>
          </a:p>
        </p:txBody>
      </p:sp>
      <p:sp>
        <p:nvSpPr>
          <p:cNvPr id="3" name="Tijdelijke aanduiding voor inhoud 2">
            <a:extLst>
              <a:ext uri="{FF2B5EF4-FFF2-40B4-BE49-F238E27FC236}">
                <a16:creationId xmlns:a16="http://schemas.microsoft.com/office/drawing/2014/main" id="{B2E4EECE-0F69-C64D-A1D5-3608A7ACB7B2}"/>
              </a:ext>
            </a:extLst>
          </p:cNvPr>
          <p:cNvSpPr>
            <a:spLocks noGrp="1"/>
          </p:cNvSpPr>
          <p:nvPr>
            <p:ph idx="1"/>
          </p:nvPr>
        </p:nvSpPr>
        <p:spPr>
          <a:xfrm>
            <a:off x="5209563" y="954706"/>
            <a:ext cx="4759856" cy="5663704"/>
          </a:xfrm>
        </p:spPr>
        <p:txBody>
          <a:bodyPr vert="horz" lIns="91440" tIns="45720" rIns="91440" bIns="45720" rtlCol="0" anchor="t">
            <a:normAutofit/>
          </a:bodyPr>
          <a:lstStyle/>
          <a:p>
            <a:pPr marL="0" indent="0">
              <a:lnSpc>
                <a:spcPct val="90000"/>
              </a:lnSpc>
              <a:buNone/>
            </a:pPr>
            <a:r>
              <a:rPr lang="nl-NL" sz="1500" b="1" dirty="0"/>
              <a:t>   Of </a:t>
            </a:r>
            <a:r>
              <a:rPr lang="nl-NL" sz="2000" b="1" dirty="0"/>
              <a:t> Chalonnaise</a:t>
            </a:r>
          </a:p>
          <a:p>
            <a:pPr>
              <a:lnSpc>
                <a:spcPct val="90000"/>
              </a:lnSpc>
            </a:pPr>
            <a:r>
              <a:rPr lang="nl-NL" sz="2000" dirty="0"/>
              <a:t>Ligt ten zuiden van Côte d’or, maar is minder prestigieus dan de </a:t>
            </a:r>
          </a:p>
          <a:p>
            <a:pPr marL="0" indent="0">
              <a:lnSpc>
                <a:spcPct val="90000"/>
              </a:lnSpc>
              <a:buNone/>
            </a:pPr>
            <a:r>
              <a:rPr lang="nl-NL" sz="2000" dirty="0"/>
              <a:t>    Côte d’or</a:t>
            </a:r>
          </a:p>
          <a:p>
            <a:pPr>
              <a:lnSpc>
                <a:spcPct val="90000"/>
              </a:lnSpc>
            </a:pPr>
            <a:r>
              <a:rPr lang="nl-NL" sz="2000" dirty="0"/>
              <a:t>Minder consistent op oosten gericht.</a:t>
            </a:r>
          </a:p>
          <a:p>
            <a:pPr>
              <a:lnSpc>
                <a:spcPct val="90000"/>
              </a:lnSpc>
            </a:pPr>
            <a:r>
              <a:rPr lang="nl-NL" sz="2000" dirty="0"/>
              <a:t>Heuvelachtiger. </a:t>
            </a:r>
          </a:p>
          <a:p>
            <a:pPr>
              <a:lnSpc>
                <a:spcPct val="90000"/>
              </a:lnSpc>
            </a:pPr>
            <a:r>
              <a:rPr lang="nl-NL" sz="2000" dirty="0"/>
              <a:t>De druivenstokken staan op de hellingen, op plateaus en in valleien. </a:t>
            </a:r>
          </a:p>
          <a:p>
            <a:pPr marL="0" indent="0">
              <a:lnSpc>
                <a:spcPct val="90000"/>
              </a:lnSpc>
              <a:buNone/>
            </a:pPr>
            <a:endParaRPr lang="nl-NL" sz="2000" dirty="0"/>
          </a:p>
          <a:p>
            <a:pPr marL="0" indent="0">
              <a:lnSpc>
                <a:spcPct val="90000"/>
              </a:lnSpc>
              <a:buNone/>
            </a:pPr>
            <a:r>
              <a:rPr lang="nl-NL" sz="2000" dirty="0"/>
              <a:t>De Chalonnaise brengt ook een aanzienlijke hoeveelheid Crémant de Bourgogne voort welke vooral uit Rully komt.</a:t>
            </a:r>
          </a:p>
          <a:p>
            <a:pPr>
              <a:lnSpc>
                <a:spcPct val="90000"/>
              </a:lnSpc>
            </a:pPr>
            <a:endParaRPr lang="nl-NL" sz="1500" dirty="0"/>
          </a:p>
          <a:p>
            <a:pPr>
              <a:lnSpc>
                <a:spcPct val="90000"/>
              </a:lnSpc>
            </a:pPr>
            <a:endParaRPr lang="nl-NL" sz="1500" dirty="0"/>
          </a:p>
        </p:txBody>
      </p:sp>
      <p:pic>
        <p:nvPicPr>
          <p:cNvPr id="6" name="Afbeelding 6" descr="Afbeelding met gras, buitenshuis&#10;&#10;Automatisch gegenereerde beschrijving">
            <a:extLst>
              <a:ext uri="{FF2B5EF4-FFF2-40B4-BE49-F238E27FC236}">
                <a16:creationId xmlns:a16="http://schemas.microsoft.com/office/drawing/2014/main" id="{983EFF2D-7856-4E36-B3A9-FAA414B4F88C}"/>
              </a:ext>
            </a:extLst>
          </p:cNvPr>
          <p:cNvPicPr>
            <a:picLocks noChangeAspect="1"/>
          </p:cNvPicPr>
          <p:nvPr/>
        </p:nvPicPr>
        <p:blipFill rotWithShape="1">
          <a:blip r:embed="rId2"/>
          <a:srcRect l="13770" r="27622"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8"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ekstvak 9">
            <a:extLst>
              <a:ext uri="{FF2B5EF4-FFF2-40B4-BE49-F238E27FC236}">
                <a16:creationId xmlns:a16="http://schemas.microsoft.com/office/drawing/2014/main" id="{F31D574B-31F4-00F8-5B54-E23D416EB2FF}"/>
              </a:ext>
            </a:extLst>
          </p:cNvPr>
          <p:cNvSpPr txBox="1"/>
          <p:nvPr/>
        </p:nvSpPr>
        <p:spPr>
          <a:xfrm>
            <a:off x="2086251" y="6258757"/>
            <a:ext cx="223421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100" dirty="0">
                <a:solidFill>
                  <a:schemeClr val="bg1"/>
                </a:solidFill>
                <a:latin typeface="-apple-system"/>
              </a:rPr>
              <a:t>Jerome Marche</a:t>
            </a:r>
            <a:endParaRPr lang="nl-NL" dirty="0">
              <a:solidFill>
                <a:schemeClr val="bg1"/>
              </a:solidFill>
            </a:endParaRPr>
          </a:p>
          <a:p>
            <a:r>
              <a:rPr lang="nl-NL" sz="1100" dirty="0">
                <a:solidFill>
                  <a:schemeClr val="bg1"/>
                </a:solidFill>
                <a:latin typeface="-apple-system"/>
                <a:hlinkClick r:id="rId3">
                  <a:extLst>
                    <a:ext uri="{A12FA001-AC4F-418D-AE19-62706E023703}">
                      <ahyp:hlinkClr xmlns:ahyp="http://schemas.microsoft.com/office/drawing/2018/hyperlinkcolor" val="tx"/>
                    </a:ext>
                  </a:extLst>
                </a:hlinkClick>
              </a:rPr>
              <a:t>sejoursbourgogne.com</a:t>
            </a:r>
            <a:endParaRPr lang="nl-NL" dirty="0">
              <a:solidFill>
                <a:schemeClr val="bg1"/>
              </a:solidFill>
              <a:hlinkClick r:id="rId3">
                <a:extLst>
                  <a:ext uri="{A12FA001-AC4F-418D-AE19-62706E023703}">
                    <ahyp:hlinkClr xmlns:ahyp="http://schemas.microsoft.com/office/drawing/2018/hyperlinkcolor" val="tx"/>
                  </a:ext>
                </a:extLst>
              </a:hlinkClick>
            </a:endParaRPr>
          </a:p>
          <a:p>
            <a:pPr algn="l"/>
            <a:endParaRPr lang="nl-NL" dirty="0"/>
          </a:p>
        </p:txBody>
      </p:sp>
    </p:spTree>
    <p:extLst>
      <p:ext uri="{BB962C8B-B14F-4D97-AF65-F5344CB8AC3E}">
        <p14:creationId xmlns:p14="http://schemas.microsoft.com/office/powerpoint/2010/main" val="3274674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245B0-4F9E-C047-B9A2-17FA5D34B912}"/>
              </a:ext>
            </a:extLst>
          </p:cNvPr>
          <p:cNvSpPr>
            <a:spLocks noGrp="1"/>
          </p:cNvSpPr>
          <p:nvPr>
            <p:ph type="title"/>
          </p:nvPr>
        </p:nvSpPr>
        <p:spPr>
          <a:xfrm>
            <a:off x="677334" y="214895"/>
            <a:ext cx="8596668" cy="937059"/>
          </a:xfrm>
        </p:spPr>
        <p:txBody>
          <a:bodyPr>
            <a:noAutofit/>
          </a:bodyPr>
          <a:lstStyle/>
          <a:p>
            <a:r>
              <a:rPr lang="nl-NL" sz="2800" b="1" dirty="0">
                <a:solidFill>
                  <a:srgbClr val="58B01E"/>
                </a:solidFill>
              </a:rPr>
              <a:t>Côte Chalonnaise Chardonnay en Pinot Noir met</a:t>
            </a:r>
            <a:br>
              <a:rPr lang="nl-NL" sz="2800" b="1" dirty="0">
                <a:solidFill>
                  <a:srgbClr val="58B01E"/>
                </a:solidFill>
              </a:rPr>
            </a:br>
            <a:r>
              <a:rPr lang="nl-NL" sz="2800" b="1" dirty="0">
                <a:solidFill>
                  <a:srgbClr val="58B01E"/>
                </a:solidFill>
              </a:rPr>
              <a:t>4 gemeente appellations</a:t>
            </a:r>
          </a:p>
        </p:txBody>
      </p:sp>
      <p:sp>
        <p:nvSpPr>
          <p:cNvPr id="3" name="Tijdelijke aanduiding voor inhoud 2">
            <a:extLst>
              <a:ext uri="{FF2B5EF4-FFF2-40B4-BE49-F238E27FC236}">
                <a16:creationId xmlns:a16="http://schemas.microsoft.com/office/drawing/2014/main" id="{28EA68CE-54B0-A942-89E4-5C4E2DF22F1F}"/>
              </a:ext>
            </a:extLst>
          </p:cNvPr>
          <p:cNvSpPr>
            <a:spLocks noGrp="1"/>
          </p:cNvSpPr>
          <p:nvPr>
            <p:ph idx="1"/>
          </p:nvPr>
        </p:nvSpPr>
        <p:spPr>
          <a:xfrm>
            <a:off x="677335" y="1404127"/>
            <a:ext cx="10722986" cy="4790440"/>
          </a:xfrm>
        </p:spPr>
        <p:txBody>
          <a:bodyPr vert="horz" lIns="91440" tIns="45720" rIns="91440" bIns="45720" rtlCol="0" anchor="t">
            <a:normAutofit lnSpcReduction="10000"/>
          </a:bodyPr>
          <a:lstStyle/>
          <a:p>
            <a:pPr marL="0" indent="0">
              <a:buNone/>
            </a:pPr>
            <a:endParaRPr lang="nl-NL" dirty="0"/>
          </a:p>
          <a:p>
            <a:r>
              <a:rPr lang="nl-NL" sz="2000" dirty="0"/>
              <a:t>Voornaamste druivenrassen in Côte Chalonnaise:</a:t>
            </a:r>
          </a:p>
          <a:p>
            <a:r>
              <a:rPr lang="nl-NL" sz="2000" dirty="0"/>
              <a:t>Chardonnay en Pinot Noir zijn Ligging is hoger en oogst later</a:t>
            </a:r>
          </a:p>
          <a:p>
            <a:r>
              <a:rPr lang="nl-NL" sz="2000" dirty="0"/>
              <a:t>Rijping minder betrouwbaar</a:t>
            </a:r>
          </a:p>
          <a:p>
            <a:r>
              <a:rPr lang="nl-NL" sz="2000" dirty="0"/>
              <a:t>Wijnen lichter en snellere rijping</a:t>
            </a:r>
            <a:br>
              <a:rPr lang="nl-NL" sz="2000" dirty="0"/>
            </a:br>
            <a:endParaRPr lang="nl-NL" sz="2000" dirty="0"/>
          </a:p>
          <a:p>
            <a:pPr marL="0" indent="0">
              <a:buNone/>
            </a:pPr>
            <a:r>
              <a:rPr lang="nl-NL" sz="2000" b="1" dirty="0"/>
              <a:t>4 gemeente appellations:</a:t>
            </a:r>
            <a:endParaRPr lang="nl-NL" sz="2000" dirty="0"/>
          </a:p>
          <a:p>
            <a:pPr>
              <a:buFont typeface="+mj-lt"/>
              <a:buAutoNum type="arabicPeriod"/>
            </a:pPr>
            <a:r>
              <a:rPr lang="nl-NL" sz="2000" dirty="0"/>
              <a:t>Rully meer wit dan rood en mousserend. </a:t>
            </a:r>
          </a:p>
          <a:p>
            <a:pPr marL="342900" indent="-342900">
              <a:buFont typeface="+mj-lt"/>
              <a:buAutoNum type="arabicPeriod"/>
            </a:pPr>
            <a:r>
              <a:rPr lang="nl-NL" sz="2000" dirty="0"/>
              <a:t>Mercury heeft hoogste reputatie.</a:t>
            </a:r>
          </a:p>
          <a:p>
            <a:pPr marL="342900" indent="-342900">
              <a:buFont typeface="+mj-lt"/>
              <a:buAutoNum type="arabicPeriod"/>
            </a:pPr>
            <a:r>
              <a:rPr lang="nl-NL" sz="2000" dirty="0"/>
              <a:t>Givry: Rode wijnen beroemd, maar is kleinste van de gemeenteappelations.</a:t>
            </a:r>
          </a:p>
          <a:p>
            <a:pPr>
              <a:buFont typeface="+mj-lt"/>
              <a:buAutoNum type="arabicPeriod"/>
            </a:pPr>
            <a:r>
              <a:rPr lang="nl-NL" sz="2000" dirty="0"/>
              <a:t>Montagny: alleen witte wijnen. Deze gemeenten hebben alleen </a:t>
            </a:r>
          </a:p>
          <a:p>
            <a:pPr marL="0" indent="0">
              <a:buNone/>
            </a:pPr>
            <a:r>
              <a:rPr lang="nl-NL" sz="2000" dirty="0"/>
              <a:t>     premier cru-wijngaarden. Geen grand cru's</a:t>
            </a:r>
            <a:endParaRPr lang="nl-NL" dirty="0"/>
          </a:p>
          <a:p>
            <a:endParaRPr lang="nl-NL" dirty="0"/>
          </a:p>
          <a:p>
            <a:endParaRPr lang="nl-NL" dirty="0"/>
          </a:p>
        </p:txBody>
      </p:sp>
      <p:pic>
        <p:nvPicPr>
          <p:cNvPr id="4" name="Afbeelding 4" descr="Afbeelding met hemel, buitenshuis, grond, dag&#10;&#10;Automatisch gegenereerde beschrijving">
            <a:extLst>
              <a:ext uri="{FF2B5EF4-FFF2-40B4-BE49-F238E27FC236}">
                <a16:creationId xmlns:a16="http://schemas.microsoft.com/office/drawing/2014/main" id="{047628DC-0031-7037-2290-CB21E6684AB7}"/>
              </a:ext>
            </a:extLst>
          </p:cNvPr>
          <p:cNvPicPr>
            <a:picLocks noChangeAspect="1"/>
          </p:cNvPicPr>
          <p:nvPr/>
        </p:nvPicPr>
        <p:blipFill>
          <a:blip r:embed="rId2"/>
          <a:stretch>
            <a:fillRect/>
          </a:stretch>
        </p:blipFill>
        <p:spPr>
          <a:xfrm>
            <a:off x="9173380" y="1096378"/>
            <a:ext cx="2743200" cy="3657928"/>
          </a:xfrm>
          <a:prstGeom prst="rect">
            <a:avLst/>
          </a:prstGeom>
        </p:spPr>
      </p:pic>
    </p:spTree>
    <p:extLst>
      <p:ext uri="{BB962C8B-B14F-4D97-AF65-F5344CB8AC3E}">
        <p14:creationId xmlns:p14="http://schemas.microsoft.com/office/powerpoint/2010/main" val="4091400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36C78-6484-2841-8324-104036C7EADB}"/>
              </a:ext>
            </a:extLst>
          </p:cNvPr>
          <p:cNvSpPr>
            <a:spLocks noGrp="1"/>
          </p:cNvSpPr>
          <p:nvPr>
            <p:ph type="title"/>
          </p:nvPr>
        </p:nvSpPr>
        <p:spPr>
          <a:xfrm>
            <a:off x="677334" y="224901"/>
            <a:ext cx="8596668" cy="714160"/>
          </a:xfrm>
        </p:spPr>
        <p:txBody>
          <a:bodyPr/>
          <a:lstStyle/>
          <a:p>
            <a:r>
              <a:rPr lang="nl-NL" dirty="0">
                <a:solidFill>
                  <a:srgbClr val="58B01E"/>
                </a:solidFill>
              </a:rPr>
              <a:t>Proeven van de wijnen</a:t>
            </a:r>
          </a:p>
        </p:txBody>
      </p:sp>
      <p:sp>
        <p:nvSpPr>
          <p:cNvPr id="3" name="Tijdelijke aanduiding voor inhoud 2">
            <a:extLst>
              <a:ext uri="{FF2B5EF4-FFF2-40B4-BE49-F238E27FC236}">
                <a16:creationId xmlns:a16="http://schemas.microsoft.com/office/drawing/2014/main" id="{690A1F84-B7DD-D458-C526-4D2B13DC05F6}"/>
              </a:ext>
            </a:extLst>
          </p:cNvPr>
          <p:cNvSpPr>
            <a:spLocks noGrp="1"/>
          </p:cNvSpPr>
          <p:nvPr>
            <p:ph idx="1"/>
          </p:nvPr>
        </p:nvSpPr>
        <p:spPr/>
        <p:txBody>
          <a:bodyPr vert="horz" lIns="91440" tIns="45720" rIns="91440" bIns="45720" rtlCol="0" anchor="t">
            <a:normAutofit/>
          </a:bodyPr>
          <a:lstStyle/>
          <a:p>
            <a:pPr marL="0" indent="0">
              <a:spcBef>
                <a:spcPts val="0"/>
              </a:spcBef>
              <a:buNone/>
            </a:pPr>
            <a:r>
              <a:rPr lang="nl-NL" sz="1000" dirty="0">
                <a:solidFill>
                  <a:srgbClr val="000000"/>
                </a:solidFill>
                <a:latin typeface="helvetica"/>
                <a:cs typeface="helvetica"/>
              </a:rPr>
              <a:t>.</a:t>
            </a:r>
            <a:endParaRPr lang="nl-NL" dirty="0"/>
          </a:p>
          <a:p>
            <a:pPr>
              <a:spcBef>
                <a:spcPts val="0"/>
              </a:spcBef>
            </a:pPr>
            <a:endParaRPr lang="nl-NL" sz="2800" dirty="0">
              <a:solidFill>
                <a:srgbClr val="000000"/>
              </a:solidFill>
            </a:endParaRPr>
          </a:p>
          <a:p>
            <a:endParaRPr lang="nl-NL" dirty="0"/>
          </a:p>
        </p:txBody>
      </p:sp>
      <p:sp>
        <p:nvSpPr>
          <p:cNvPr id="4" name="Tekstvak 3">
            <a:extLst>
              <a:ext uri="{FF2B5EF4-FFF2-40B4-BE49-F238E27FC236}">
                <a16:creationId xmlns:a16="http://schemas.microsoft.com/office/drawing/2014/main" id="{0FFB538F-FEBC-2F49-40C3-ADC85FF15873}"/>
              </a:ext>
            </a:extLst>
          </p:cNvPr>
          <p:cNvSpPr txBox="1"/>
          <p:nvPr/>
        </p:nvSpPr>
        <p:spPr>
          <a:xfrm>
            <a:off x="591843" y="1168893"/>
            <a:ext cx="9431042"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ct val="0"/>
              </a:spcBef>
              <a:buAutoNum type="arabicPeriod"/>
            </a:pPr>
            <a:r>
              <a:rPr lang="nl-NL" dirty="0"/>
              <a:t> Bourgogne Blanc (2021)</a:t>
            </a:r>
          </a:p>
          <a:p>
            <a:pPr>
              <a:spcBef>
                <a:spcPct val="0"/>
              </a:spcBef>
            </a:pPr>
            <a:r>
              <a:rPr lang="nl-NL" dirty="0"/>
              <a:t>2.   Chablis (2021)</a:t>
            </a:r>
          </a:p>
          <a:p>
            <a:pPr>
              <a:spcBef>
                <a:spcPct val="0"/>
              </a:spcBef>
            </a:pPr>
            <a:r>
              <a:rPr lang="nl-NL" dirty="0"/>
              <a:t>3.   Chablis 1er Cru 'Vaillons' (2014)</a:t>
            </a:r>
          </a:p>
          <a:p>
            <a:pPr>
              <a:spcBef>
                <a:spcPct val="0"/>
              </a:spcBef>
            </a:pPr>
            <a:r>
              <a:rPr lang="nl-NL" dirty="0"/>
              <a:t>4.   Domaine Bouard-Bonnefoy Bourgogne Aligoté (2019)</a:t>
            </a:r>
          </a:p>
          <a:p>
            <a:pPr>
              <a:spcBef>
                <a:spcPct val="0"/>
              </a:spcBef>
            </a:pPr>
            <a:r>
              <a:rPr lang="nl-NL" dirty="0"/>
              <a:t>5.   Mâcon-Villages 'Tradition' (2021)</a:t>
            </a:r>
          </a:p>
          <a:p>
            <a:pPr>
              <a:spcBef>
                <a:spcPct val="0"/>
              </a:spcBef>
            </a:pPr>
            <a:r>
              <a:rPr lang="nl-NL" dirty="0"/>
              <a:t>6.   Mâcon-Villages 'Vallons de Lamartine' (2020)</a:t>
            </a:r>
          </a:p>
          <a:p>
            <a:r>
              <a:rPr lang="nl-NL" dirty="0"/>
              <a:t>7.   S</a:t>
            </a:r>
            <a:r>
              <a:rPr lang="en-US" dirty="0"/>
              <a:t>aint-Véran 'Les Pommards' (2019)</a:t>
            </a:r>
          </a:p>
          <a:p>
            <a:r>
              <a:rPr lang="nl-NL" dirty="0"/>
              <a:t>8.   Rully blanc </a:t>
            </a:r>
            <a:r>
              <a:rPr lang="en-US" dirty="0"/>
              <a:t>(2020)</a:t>
            </a:r>
          </a:p>
          <a:p>
            <a:r>
              <a:rPr lang="nl-NL" dirty="0"/>
              <a:t>9.   </a:t>
            </a:r>
            <a:r>
              <a:rPr lang="en-US" dirty="0"/>
              <a:t>Pouilly-Fuissé 'La Roche' (2014)</a:t>
            </a:r>
          </a:p>
          <a:p>
            <a:r>
              <a:rPr lang="nl-NL" dirty="0"/>
              <a:t>10. Pouilly-Fuissé 'Au Vignerais' (2019)</a:t>
            </a:r>
            <a:endParaRPr lang="en-US" dirty="0"/>
          </a:p>
          <a:p>
            <a:r>
              <a:rPr lang="fr" dirty="0"/>
              <a:t>11. Mercurey rouge 'Clos de la Marche' (Monopole) </a:t>
            </a:r>
            <a:r>
              <a:rPr lang="en-US" dirty="0"/>
              <a:t>(2019)</a:t>
            </a:r>
          </a:p>
          <a:p>
            <a:r>
              <a:rPr lang="en-US" dirty="0"/>
              <a:t>12. Domaine Besson Givry le Haut Colombier (2021)  </a:t>
            </a:r>
          </a:p>
          <a:p>
            <a:endParaRPr lang="en-US" sz="3200" dirty="0">
              <a:solidFill>
                <a:srgbClr val="58B01E"/>
              </a:solidFill>
            </a:endParaRPr>
          </a:p>
          <a:p>
            <a:pPr>
              <a:spcBef>
                <a:spcPct val="0"/>
              </a:spcBef>
            </a:pPr>
            <a:endParaRPr lang="nl-NL" sz="2400" dirty="0">
              <a:solidFill>
                <a:srgbClr val="58B01E"/>
              </a:solidFill>
            </a:endParaRPr>
          </a:p>
        </p:txBody>
      </p:sp>
    </p:spTree>
    <p:extLst>
      <p:ext uri="{BB962C8B-B14F-4D97-AF65-F5344CB8AC3E}">
        <p14:creationId xmlns:p14="http://schemas.microsoft.com/office/powerpoint/2010/main" val="644495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81498-895E-D476-0090-3EB9BEEA32C3}"/>
              </a:ext>
            </a:extLst>
          </p:cNvPr>
          <p:cNvSpPr>
            <a:spLocks noGrp="1"/>
          </p:cNvSpPr>
          <p:nvPr>
            <p:ph type="title"/>
          </p:nvPr>
        </p:nvSpPr>
        <p:spPr>
          <a:xfrm>
            <a:off x="488408" y="181369"/>
            <a:ext cx="8596668" cy="489528"/>
          </a:xfrm>
        </p:spPr>
        <p:txBody>
          <a:bodyPr>
            <a:normAutofit fontScale="90000"/>
          </a:bodyPr>
          <a:lstStyle/>
          <a:p>
            <a:r>
              <a:rPr lang="nl-NL" dirty="0">
                <a:solidFill>
                  <a:schemeClr val="accent2"/>
                </a:solidFill>
              </a:rPr>
              <a:t>1. Bourgogne Blanc (2021)</a:t>
            </a:r>
          </a:p>
        </p:txBody>
      </p:sp>
      <p:sp>
        <p:nvSpPr>
          <p:cNvPr id="3" name="Tijdelijke aanduiding voor inhoud 2">
            <a:extLst>
              <a:ext uri="{FF2B5EF4-FFF2-40B4-BE49-F238E27FC236}">
                <a16:creationId xmlns:a16="http://schemas.microsoft.com/office/drawing/2014/main" id="{AF5F212C-59CE-0232-0911-EF0915535C67}"/>
              </a:ext>
            </a:extLst>
          </p:cNvPr>
          <p:cNvSpPr>
            <a:spLocks noGrp="1"/>
          </p:cNvSpPr>
          <p:nvPr>
            <p:ph idx="1"/>
          </p:nvPr>
        </p:nvSpPr>
        <p:spPr>
          <a:xfrm>
            <a:off x="488408" y="888491"/>
            <a:ext cx="8596668" cy="5543316"/>
          </a:xfrm>
        </p:spPr>
        <p:txBody>
          <a:bodyPr vert="horz" lIns="91440" tIns="45720" rIns="91440" bIns="45720" rtlCol="0" anchor="t">
            <a:normAutofit/>
          </a:bodyPr>
          <a:lstStyle/>
          <a:p>
            <a:r>
              <a:rPr lang="nl-NL" sz="2000" dirty="0">
                <a:solidFill>
                  <a:schemeClr val="tx1"/>
                </a:solidFill>
                <a:latin typeface="Trebuchet MS"/>
                <a:cs typeface="Helvetica"/>
              </a:rPr>
              <a:t>Producent:           </a:t>
            </a:r>
            <a:r>
              <a:rPr lang="nl-NL" sz="2000" dirty="0">
                <a:solidFill>
                  <a:srgbClr val="404040"/>
                </a:solidFill>
                <a:latin typeface="Trebuchet MS"/>
                <a:cs typeface="Helvetica"/>
              </a:rPr>
              <a:t>Deux Roches</a:t>
            </a:r>
          </a:p>
          <a:p>
            <a:r>
              <a:rPr lang="nl-NL" sz="2000" dirty="0">
                <a:solidFill>
                  <a:schemeClr val="tx1"/>
                </a:solidFill>
                <a:latin typeface="Trebuchet MS"/>
                <a:cs typeface="Helvetica"/>
              </a:rPr>
              <a:t>Druivenras:          </a:t>
            </a:r>
            <a:r>
              <a:rPr lang="nl-NL" sz="2000" dirty="0">
                <a:solidFill>
                  <a:srgbClr val="404040"/>
                </a:solidFill>
                <a:latin typeface="Trebuchet MS"/>
                <a:cs typeface="Helvetica"/>
              </a:rPr>
              <a:t>100% </a:t>
            </a:r>
            <a:r>
              <a:rPr lang="nl-NL" sz="2000" dirty="0">
                <a:solidFill>
                  <a:schemeClr val="tx1"/>
                </a:solidFill>
                <a:latin typeface="Trebuchet MS"/>
                <a:cs typeface="Helvetica"/>
              </a:rPr>
              <a:t>Chardonnay</a:t>
            </a:r>
          </a:p>
          <a:p>
            <a:r>
              <a:rPr lang="nl-NL" sz="2000" dirty="0">
                <a:solidFill>
                  <a:schemeClr val="tx1"/>
                </a:solidFill>
                <a:latin typeface="Trebuchet MS"/>
                <a:cs typeface="Helvetica"/>
              </a:rPr>
              <a:t>Alcohol:               13%</a:t>
            </a:r>
          </a:p>
          <a:p>
            <a:r>
              <a:rPr lang="nl-NL" sz="2000" dirty="0">
                <a:solidFill>
                  <a:schemeClr val="tx1"/>
                </a:solidFill>
                <a:latin typeface="Trebuchet MS"/>
                <a:cs typeface="Helvetica"/>
              </a:rPr>
              <a:t>Afsluiting:            </a:t>
            </a:r>
            <a:r>
              <a:rPr lang="nl-NL" sz="2000" dirty="0">
                <a:solidFill>
                  <a:srgbClr val="404040"/>
                </a:solidFill>
                <a:latin typeface="Trebuchet MS"/>
                <a:cs typeface="Helvetica"/>
              </a:rPr>
              <a:t>Kurk</a:t>
            </a:r>
          </a:p>
          <a:p>
            <a:r>
              <a:rPr lang="nl-NL" sz="2000" dirty="0">
                <a:latin typeface="Trebuchet MS"/>
                <a:cs typeface="Helvetica"/>
              </a:rPr>
              <a:t>Houdbaarheid:     nu tot 2025</a:t>
            </a:r>
          </a:p>
          <a:p>
            <a:r>
              <a:rPr lang="nl-NL" sz="2000" i="1" dirty="0">
                <a:latin typeface="Trebuchet MS"/>
                <a:cs typeface="Helvetica"/>
              </a:rPr>
              <a:t>Schenkadvies:       10-12°C </a:t>
            </a:r>
            <a:endParaRPr lang="en-US" sz="2000" i="1" dirty="0">
              <a:latin typeface="Trebuchet MS"/>
              <a:cs typeface="Helvetica"/>
            </a:endParaRPr>
          </a:p>
          <a:p>
            <a:endParaRPr lang="nl-NL" sz="1000" dirty="0">
              <a:latin typeface="helvetica"/>
              <a:cs typeface="helvetica"/>
            </a:endParaRPr>
          </a:p>
          <a:p>
            <a:pPr marL="0" indent="0">
              <a:buNone/>
            </a:pPr>
            <a:r>
              <a:rPr lang="nl-NL" sz="2000" b="1" dirty="0">
                <a:latin typeface="Trebuchet MS"/>
                <a:cs typeface="Helvetica"/>
              </a:rPr>
              <a:t>Vinificatie en opvoeding: </a:t>
            </a:r>
          </a:p>
          <a:p>
            <a:pPr marL="0" indent="0">
              <a:buNone/>
            </a:pPr>
            <a:r>
              <a:rPr lang="nl-NL" sz="2000" dirty="0">
                <a:latin typeface="Trebuchet MS"/>
                <a:cs typeface="Helvetica"/>
              </a:rPr>
              <a:t>De Chardonnay-druiven van verschillende percelen, zoals: Mâconnais, Pierreclos, Chevagny-les-Chevrières en Charnay-lès-Macon. </a:t>
            </a:r>
            <a:endParaRPr lang="nl-NL" sz="2000" b="1" dirty="0">
              <a:latin typeface="Trebuchet MS"/>
              <a:cs typeface="Helvetica"/>
            </a:endParaRPr>
          </a:p>
          <a:p>
            <a:pPr marL="0" indent="0">
              <a:buNone/>
            </a:pPr>
            <a:r>
              <a:rPr lang="nl-NL" sz="2000" dirty="0">
                <a:latin typeface="Trebuchet MS"/>
                <a:cs typeface="Helvetica"/>
              </a:rPr>
              <a:t>Bodem is kalkrijk, slib- en kleiachtig. </a:t>
            </a:r>
            <a:endParaRPr lang="nl-NL" sz="2000" b="1" dirty="0">
              <a:latin typeface="Trebuchet MS"/>
              <a:cs typeface="Helvetica"/>
            </a:endParaRPr>
          </a:p>
          <a:p>
            <a:pPr marL="0" indent="0">
              <a:buNone/>
            </a:pPr>
            <a:r>
              <a:rPr lang="nl-NL" sz="2000" dirty="0">
                <a:latin typeface="Trebuchet MS"/>
                <a:cs typeface="Helvetica"/>
              </a:rPr>
              <a:t>Vergisting op roestvrijstalen vaten en een klein deel (20%) op hout.</a:t>
            </a:r>
            <a:endParaRPr lang="nl-NL" sz="2000" b="1" dirty="0">
              <a:latin typeface="Trebuchet MS"/>
              <a:cs typeface="Helvetica"/>
            </a:endParaRPr>
          </a:p>
          <a:p>
            <a:endParaRPr lang="nl-NL" sz="2000" b="1" dirty="0">
              <a:latin typeface="Trebuchet MS"/>
              <a:cs typeface="Helvetica"/>
            </a:endParaRPr>
          </a:p>
          <a:p>
            <a:endParaRPr lang="nl-NL" sz="2000" dirty="0">
              <a:cs typeface="Helvetica"/>
            </a:endParaRPr>
          </a:p>
          <a:p>
            <a:pPr marL="0" indent="0">
              <a:buNone/>
            </a:pPr>
            <a:endParaRPr lang="nl-NL" sz="2000" dirty="0">
              <a:cs typeface="Helvetica"/>
            </a:endParaRPr>
          </a:p>
          <a:p>
            <a:endParaRPr lang="nl-NL" sz="2000" dirty="0"/>
          </a:p>
          <a:p>
            <a:endParaRPr lang="nl-NL" sz="2000" dirty="0"/>
          </a:p>
        </p:txBody>
      </p:sp>
      <p:sp>
        <p:nvSpPr>
          <p:cNvPr id="4" name="Tekstvak 3">
            <a:extLst>
              <a:ext uri="{FF2B5EF4-FFF2-40B4-BE49-F238E27FC236}">
                <a16:creationId xmlns:a16="http://schemas.microsoft.com/office/drawing/2014/main" id="{320C1835-1100-14C7-DE6C-61E2F66E59BD}"/>
              </a:ext>
            </a:extLst>
          </p:cNvPr>
          <p:cNvSpPr txBox="1"/>
          <p:nvPr/>
        </p:nvSpPr>
        <p:spPr>
          <a:xfrm>
            <a:off x="9795281" y="6161128"/>
            <a:ext cx="1471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b="1" dirty="0"/>
              <a:t>€18,50</a:t>
            </a:r>
          </a:p>
        </p:txBody>
      </p:sp>
    </p:spTree>
    <p:extLst>
      <p:ext uri="{BB962C8B-B14F-4D97-AF65-F5344CB8AC3E}">
        <p14:creationId xmlns:p14="http://schemas.microsoft.com/office/powerpoint/2010/main" val="205312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CF222-F50E-00D9-70C2-8EF7A58E0E6E}"/>
              </a:ext>
            </a:extLst>
          </p:cNvPr>
          <p:cNvSpPr>
            <a:spLocks noGrp="1"/>
          </p:cNvSpPr>
          <p:nvPr>
            <p:ph type="title"/>
          </p:nvPr>
        </p:nvSpPr>
        <p:spPr>
          <a:xfrm>
            <a:off x="622514" y="192967"/>
            <a:ext cx="8596668" cy="486576"/>
          </a:xfrm>
        </p:spPr>
        <p:txBody>
          <a:bodyPr vert="horz" lIns="91440" tIns="45720" rIns="91440" bIns="45720" rtlCol="0" anchor="t">
            <a:noAutofit/>
          </a:bodyPr>
          <a:lstStyle/>
          <a:p>
            <a:r>
              <a:rPr lang="nl-NL" sz="3200" dirty="0">
                <a:solidFill>
                  <a:schemeClr val="accent2"/>
                </a:solidFill>
              </a:rPr>
              <a:t>2. Chablis (2021)</a:t>
            </a:r>
          </a:p>
        </p:txBody>
      </p:sp>
      <p:sp>
        <p:nvSpPr>
          <p:cNvPr id="3" name="Tijdelijke aanduiding voor inhoud 2">
            <a:extLst>
              <a:ext uri="{FF2B5EF4-FFF2-40B4-BE49-F238E27FC236}">
                <a16:creationId xmlns:a16="http://schemas.microsoft.com/office/drawing/2014/main" id="{562666C7-9B4B-5FDC-EADB-BEEEA3767F4A}"/>
              </a:ext>
            </a:extLst>
          </p:cNvPr>
          <p:cNvSpPr>
            <a:spLocks noGrp="1"/>
          </p:cNvSpPr>
          <p:nvPr>
            <p:ph idx="1"/>
          </p:nvPr>
        </p:nvSpPr>
        <p:spPr>
          <a:xfrm>
            <a:off x="348413" y="998402"/>
            <a:ext cx="8596668" cy="5196455"/>
          </a:xfrm>
        </p:spPr>
        <p:txBody>
          <a:bodyPr vert="horz" lIns="91440" tIns="45720" rIns="91440" bIns="45720" rtlCol="0" anchor="t">
            <a:normAutofit lnSpcReduction="10000"/>
          </a:bodyPr>
          <a:lstStyle/>
          <a:p>
            <a:r>
              <a:rPr lang="nl-NL" sz="2000" dirty="0">
                <a:solidFill>
                  <a:schemeClr val="tx1"/>
                </a:solidFill>
              </a:rPr>
              <a:t>Producent:          Domaine d' Elise </a:t>
            </a:r>
            <a:endParaRPr lang="nl-NL" sz="2000" dirty="0">
              <a:solidFill>
                <a:schemeClr val="tx1"/>
              </a:solidFill>
              <a:latin typeface="Trebuchet MS"/>
              <a:cs typeface="helvetica"/>
            </a:endParaRPr>
          </a:p>
          <a:p>
            <a:r>
              <a:rPr lang="nl-NL" sz="2000" dirty="0">
                <a:latin typeface="Trebuchet MS"/>
                <a:cs typeface="helvetica"/>
              </a:rPr>
              <a:t>Familie:              Frédéric Prain</a:t>
            </a:r>
            <a:endParaRPr lang="nl-NL" sz="2000" dirty="0">
              <a:solidFill>
                <a:schemeClr val="tx1"/>
              </a:solidFill>
              <a:latin typeface="Trebuchet MS"/>
              <a:cs typeface="helvetica"/>
            </a:endParaRPr>
          </a:p>
          <a:p>
            <a:r>
              <a:rPr lang="nl-NL" sz="2000" dirty="0">
                <a:solidFill>
                  <a:schemeClr val="tx1"/>
                </a:solidFill>
              </a:rPr>
              <a:t>Druivenras:          </a:t>
            </a:r>
            <a:r>
              <a:rPr lang="nl-NL" sz="2000" dirty="0"/>
              <a:t>100% </a:t>
            </a:r>
            <a:r>
              <a:rPr lang="nl-NL" sz="2000" dirty="0">
                <a:solidFill>
                  <a:schemeClr val="tx1"/>
                </a:solidFill>
              </a:rPr>
              <a:t>Chardonnay</a:t>
            </a:r>
          </a:p>
          <a:p>
            <a:r>
              <a:rPr lang="nl-NL" sz="2000" dirty="0">
                <a:solidFill>
                  <a:schemeClr val="tx1"/>
                </a:solidFill>
              </a:rPr>
              <a:t>Alcohol:               12.5%</a:t>
            </a:r>
            <a:endParaRPr lang="en-US" sz="2000" dirty="0">
              <a:solidFill>
                <a:schemeClr val="tx1"/>
              </a:solidFill>
            </a:endParaRPr>
          </a:p>
          <a:p>
            <a:r>
              <a:rPr lang="nl-NL" sz="2000" dirty="0">
                <a:solidFill>
                  <a:schemeClr val="tx1"/>
                </a:solidFill>
              </a:rPr>
              <a:t>Afsluiting:            </a:t>
            </a:r>
            <a:r>
              <a:rPr lang="nl-NL" sz="2000" dirty="0"/>
              <a:t>Kurk</a:t>
            </a:r>
            <a:endParaRPr lang="en-US" sz="2000" dirty="0"/>
          </a:p>
          <a:p>
            <a:r>
              <a:rPr lang="nl-NL" sz="2000" dirty="0"/>
              <a:t>Houdbaarheid:     nu tot 2027</a:t>
            </a:r>
          </a:p>
          <a:p>
            <a:r>
              <a:rPr lang="nl-NL" sz="2000" dirty="0"/>
              <a:t>Unieke bodem:</a:t>
            </a:r>
            <a:r>
              <a:rPr lang="nl-NL" sz="2000" dirty="0">
                <a:solidFill>
                  <a:srgbClr val="404040"/>
                </a:solidFill>
                <a:latin typeface="Trebuchet MS"/>
                <a:cs typeface="helvetica"/>
              </a:rPr>
              <a:t>    Van </a:t>
            </a:r>
            <a:r>
              <a:rPr lang="nl-NL" sz="2000" dirty="0">
                <a:solidFill>
                  <a:srgbClr val="000000"/>
                </a:solidFill>
                <a:latin typeface="Trebuchet MS"/>
                <a:cs typeface="helvetica"/>
              </a:rPr>
              <a:t>kalksoort kimméridgien</a:t>
            </a:r>
            <a:r>
              <a:rPr lang="nl-NL" sz="1400" dirty="0">
                <a:solidFill>
                  <a:srgbClr val="000000"/>
                </a:solidFill>
                <a:latin typeface="Trebuchet MS"/>
                <a:cs typeface="helvetica"/>
              </a:rPr>
              <a:t> </a:t>
            </a:r>
            <a:endParaRPr lang="nl-NL" sz="1400" dirty="0">
              <a:solidFill>
                <a:srgbClr val="404040"/>
              </a:solidFill>
              <a:latin typeface="Trebuchet MS"/>
              <a:cs typeface="helvetica"/>
            </a:endParaRPr>
          </a:p>
          <a:p>
            <a:pPr marL="0" indent="0">
              <a:buNone/>
            </a:pPr>
            <a:r>
              <a:rPr lang="nl-NL" sz="1400" dirty="0">
                <a:solidFill>
                  <a:srgbClr val="000000"/>
                </a:solidFill>
                <a:latin typeface="Trebuchet MS"/>
                <a:cs typeface="helvetica"/>
              </a:rPr>
              <a:t>                                             </a:t>
            </a:r>
            <a:r>
              <a:rPr lang="nl-NL" sz="1600" dirty="0">
                <a:solidFill>
                  <a:srgbClr val="000000"/>
                </a:solidFill>
                <a:latin typeface="Trebuchet MS"/>
                <a:cs typeface="helvetica"/>
              </a:rPr>
              <a:t>(a</a:t>
            </a:r>
            <a:r>
              <a:rPr lang="nl-NL" sz="1600" dirty="0">
                <a:solidFill>
                  <a:srgbClr val="000000"/>
                </a:solidFill>
                <a:latin typeface="Trebuchet MS"/>
                <a:cs typeface="Arial"/>
              </a:rPr>
              <a:t>f</a:t>
            </a:r>
            <a:r>
              <a:rPr lang="nl-NL" sz="1600" dirty="0">
                <a:solidFill>
                  <a:srgbClr val="000000"/>
                </a:solidFill>
                <a:latin typeface="Trebuchet MS"/>
                <a:cs typeface="helvetica"/>
              </a:rPr>
              <a:t>zettingen die grotendeels uit fossielen van oesters bestaan)</a:t>
            </a:r>
            <a:endParaRPr lang="nl-NL" sz="1600" dirty="0">
              <a:latin typeface="Trebuchet MS"/>
            </a:endParaRPr>
          </a:p>
          <a:p>
            <a:r>
              <a:rPr lang="nl-NL" sz="2000" dirty="0"/>
              <a:t>Schenkadvies:       0-12°C </a:t>
            </a:r>
            <a:endParaRPr lang="en-US" sz="2000" dirty="0"/>
          </a:p>
          <a:p>
            <a:endParaRPr lang="nl-NL" sz="2000" dirty="0">
              <a:latin typeface="Trebuchet MS"/>
              <a:cs typeface="helvetica"/>
            </a:endParaRPr>
          </a:p>
          <a:p>
            <a:pPr marL="0" indent="0">
              <a:buNone/>
            </a:pPr>
            <a:r>
              <a:rPr lang="nl-NL" sz="2000" b="1" dirty="0"/>
              <a:t>Vinificatie en opvoeding: </a:t>
            </a:r>
          </a:p>
          <a:p>
            <a:r>
              <a:rPr lang="nl-NL" sz="1600" dirty="0">
                <a:ea typeface="+mn-lt"/>
                <a:cs typeface="+mn-lt"/>
              </a:rPr>
              <a:t>De druiven worden na de oogst koud gestabiliseerd en de vinificatie vindt </a:t>
            </a:r>
            <a:endParaRPr lang="nl-NL" sz="1600" b="1" dirty="0">
              <a:ea typeface="+mn-lt"/>
              <a:cs typeface="+mn-lt"/>
            </a:endParaRPr>
          </a:p>
          <a:p>
            <a:pPr marL="0" indent="0">
              <a:buNone/>
            </a:pPr>
            <a:r>
              <a:rPr lang="nl-NL" sz="1600" dirty="0">
                <a:ea typeface="+mn-lt"/>
                <a:cs typeface="+mn-lt"/>
              </a:rPr>
              <a:t>     geheel plaats op temperatuur gecontroleerde roestvrij stalen vaten.</a:t>
            </a:r>
            <a:endParaRPr lang="nl-NL" sz="1600" b="1" dirty="0"/>
          </a:p>
          <a:p>
            <a:pPr marL="0" indent="0">
              <a:spcBef>
                <a:spcPts val="0"/>
              </a:spcBef>
              <a:buNone/>
            </a:pPr>
            <a:endParaRPr lang="nl-NL" dirty="0"/>
          </a:p>
        </p:txBody>
      </p:sp>
      <p:sp>
        <p:nvSpPr>
          <p:cNvPr id="4" name="Tekstvak 3">
            <a:extLst>
              <a:ext uri="{FF2B5EF4-FFF2-40B4-BE49-F238E27FC236}">
                <a16:creationId xmlns:a16="http://schemas.microsoft.com/office/drawing/2014/main" id="{7AF07FFF-9497-F9EF-E3D5-0661CC7A8434}"/>
              </a:ext>
            </a:extLst>
          </p:cNvPr>
          <p:cNvSpPr txBox="1"/>
          <p:nvPr/>
        </p:nvSpPr>
        <p:spPr>
          <a:xfrm>
            <a:off x="9319425" y="6315280"/>
            <a:ext cx="17103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€ 19.95</a:t>
            </a:r>
          </a:p>
        </p:txBody>
      </p:sp>
      <p:pic>
        <p:nvPicPr>
          <p:cNvPr id="6" name="Afbeelding 6" descr="Afbeelding met hemel, buitenshuis, groen, steen&#10;&#10;Automatisch gegenereerde beschrijving">
            <a:extLst>
              <a:ext uri="{FF2B5EF4-FFF2-40B4-BE49-F238E27FC236}">
                <a16:creationId xmlns:a16="http://schemas.microsoft.com/office/drawing/2014/main" id="{9E5B1D05-E09C-4652-2472-E671BD02DDB3}"/>
              </a:ext>
            </a:extLst>
          </p:cNvPr>
          <p:cNvPicPr>
            <a:picLocks noChangeAspect="1"/>
          </p:cNvPicPr>
          <p:nvPr/>
        </p:nvPicPr>
        <p:blipFill>
          <a:blip r:embed="rId2"/>
          <a:stretch>
            <a:fillRect/>
          </a:stretch>
        </p:blipFill>
        <p:spPr>
          <a:xfrm>
            <a:off x="7847659" y="411720"/>
            <a:ext cx="3618088" cy="2478561"/>
          </a:xfrm>
          <a:prstGeom prst="rect">
            <a:avLst/>
          </a:prstGeom>
        </p:spPr>
      </p:pic>
    </p:spTree>
    <p:extLst>
      <p:ext uri="{BB962C8B-B14F-4D97-AF65-F5344CB8AC3E}">
        <p14:creationId xmlns:p14="http://schemas.microsoft.com/office/powerpoint/2010/main" val="3999661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B17F4-091F-459B-30B2-E705ECCDAB83}"/>
              </a:ext>
            </a:extLst>
          </p:cNvPr>
          <p:cNvSpPr>
            <a:spLocks noGrp="1"/>
          </p:cNvSpPr>
          <p:nvPr>
            <p:ph type="title"/>
          </p:nvPr>
        </p:nvSpPr>
        <p:spPr>
          <a:xfrm>
            <a:off x="143934" y="175260"/>
            <a:ext cx="10577998" cy="695697"/>
          </a:xfrm>
        </p:spPr>
        <p:txBody>
          <a:bodyPr>
            <a:normAutofit/>
          </a:bodyPr>
          <a:lstStyle/>
          <a:p>
            <a:r>
              <a:rPr lang="nl-NL" sz="3200" dirty="0">
                <a:solidFill>
                  <a:schemeClr val="accent2"/>
                </a:solidFill>
                <a:latin typeface="Trebuchet MS"/>
                <a:cs typeface="Helvetica"/>
              </a:rPr>
              <a:t>3. </a:t>
            </a:r>
            <a:r>
              <a:rPr lang="nl-NL" sz="2800" dirty="0">
                <a:solidFill>
                  <a:schemeClr val="accent2"/>
                </a:solidFill>
                <a:latin typeface="Trebuchet MS"/>
                <a:cs typeface="Helvetica"/>
              </a:rPr>
              <a:t>Chablis 1er Cru 'Vaillons' </a:t>
            </a:r>
            <a:r>
              <a:rPr lang="nl-NL" sz="2800" dirty="0">
                <a:solidFill>
                  <a:schemeClr val="accent2"/>
                </a:solidFill>
              </a:rPr>
              <a:t>(2014)</a:t>
            </a:r>
            <a:endParaRPr lang="nl-NL" sz="2800" dirty="0">
              <a:solidFill>
                <a:schemeClr val="accent2"/>
              </a:solidFill>
              <a:cs typeface="Helvetica"/>
            </a:endParaRPr>
          </a:p>
        </p:txBody>
      </p:sp>
      <p:sp>
        <p:nvSpPr>
          <p:cNvPr id="3" name="Tijdelijke aanduiding voor inhoud 2">
            <a:extLst>
              <a:ext uri="{FF2B5EF4-FFF2-40B4-BE49-F238E27FC236}">
                <a16:creationId xmlns:a16="http://schemas.microsoft.com/office/drawing/2014/main" id="{B3F36515-A3C3-55D1-6D64-E8A392EFCA2A}"/>
              </a:ext>
            </a:extLst>
          </p:cNvPr>
          <p:cNvSpPr>
            <a:spLocks noGrp="1"/>
          </p:cNvSpPr>
          <p:nvPr>
            <p:ph idx="1"/>
          </p:nvPr>
        </p:nvSpPr>
        <p:spPr>
          <a:xfrm>
            <a:off x="515169" y="870664"/>
            <a:ext cx="9358668" cy="5808485"/>
          </a:xfrm>
        </p:spPr>
        <p:txBody>
          <a:bodyPr vert="horz" lIns="91440" tIns="45720" rIns="91440" bIns="45720" rtlCol="0" anchor="t">
            <a:normAutofit lnSpcReduction="10000"/>
          </a:bodyPr>
          <a:lstStyle/>
          <a:p>
            <a:r>
              <a:rPr lang="nl-NL" sz="2000" dirty="0">
                <a:solidFill>
                  <a:schemeClr val="tx1"/>
                </a:solidFill>
                <a:latin typeface="Trebuchet MS"/>
                <a:cs typeface="Helvetica"/>
              </a:rPr>
              <a:t>Producent:           Maison Verget </a:t>
            </a:r>
            <a:endParaRPr lang="nl-NL" sz="2000" dirty="0">
              <a:solidFill>
                <a:schemeClr val="tx1"/>
              </a:solidFill>
              <a:latin typeface="Trebuchet MS"/>
            </a:endParaRPr>
          </a:p>
          <a:p>
            <a:r>
              <a:rPr lang="nl-NL" sz="2000" dirty="0">
                <a:solidFill>
                  <a:schemeClr val="tx1"/>
                </a:solidFill>
                <a:latin typeface="Trebuchet MS"/>
                <a:cs typeface="Helvetica"/>
              </a:rPr>
              <a:t>Druivenras:          Chardonnay</a:t>
            </a:r>
          </a:p>
          <a:p>
            <a:r>
              <a:rPr lang="nl-NL" sz="2000" dirty="0">
                <a:solidFill>
                  <a:schemeClr val="tx1"/>
                </a:solidFill>
                <a:latin typeface="Trebuchet MS"/>
                <a:cs typeface="Helvetica"/>
              </a:rPr>
              <a:t>Alcohol:               13%</a:t>
            </a:r>
          </a:p>
          <a:p>
            <a:r>
              <a:rPr lang="nl-NL" sz="2000" dirty="0">
                <a:solidFill>
                  <a:schemeClr val="tx1"/>
                </a:solidFill>
                <a:latin typeface="Trebuchet MS"/>
                <a:cs typeface="Helvetica"/>
              </a:rPr>
              <a:t>Afsluiting:            Schroefdop</a:t>
            </a:r>
            <a:endParaRPr lang="nl-NL" sz="2000" dirty="0">
              <a:solidFill>
                <a:schemeClr val="tx1"/>
              </a:solidFill>
              <a:latin typeface="Trebuchet MS"/>
            </a:endParaRPr>
          </a:p>
          <a:p>
            <a:r>
              <a:rPr lang="nl-NL" sz="2000" dirty="0">
                <a:latin typeface="Trebuchet MS"/>
                <a:cs typeface="Helvetica"/>
              </a:rPr>
              <a:t>Houdbaarheid:     2016 tot 2024</a:t>
            </a:r>
            <a:endParaRPr lang="nl-NL" sz="2000" dirty="0">
              <a:latin typeface="Trebuchet MS"/>
            </a:endParaRPr>
          </a:p>
          <a:p>
            <a:r>
              <a:rPr lang="nl-NL" sz="2000" dirty="0">
                <a:latin typeface="Trebuchet MS"/>
                <a:cs typeface="Helvetica"/>
              </a:rPr>
              <a:t>Expositie:</a:t>
            </a:r>
          </a:p>
          <a:p>
            <a:r>
              <a:rPr lang="nl-NL" sz="2000" dirty="0">
                <a:latin typeface="Trebuchet MS"/>
                <a:cs typeface="Helvetica"/>
              </a:rPr>
              <a:t>Schenkadvies:       8-10°C </a:t>
            </a:r>
          </a:p>
          <a:p>
            <a:pPr marL="0" indent="0">
              <a:buNone/>
            </a:pPr>
            <a:endParaRPr lang="nl-NL" sz="2000" b="1" dirty="0">
              <a:latin typeface="Trebuchet MS"/>
              <a:cs typeface="Helvetica"/>
            </a:endParaRPr>
          </a:p>
          <a:p>
            <a:pPr marL="0" indent="0">
              <a:buNone/>
            </a:pPr>
            <a:r>
              <a:rPr lang="nl-NL" sz="2000" b="1" dirty="0">
                <a:latin typeface="Trebuchet MS"/>
                <a:cs typeface="Helvetica"/>
              </a:rPr>
              <a:t>Vinificatie en opvoeding: </a:t>
            </a:r>
            <a:endParaRPr lang="nl-NL" sz="2000" dirty="0">
              <a:latin typeface="Trebuchet MS"/>
            </a:endParaRPr>
          </a:p>
          <a:p>
            <a:pPr marL="0" indent="0">
              <a:buNone/>
            </a:pPr>
            <a:r>
              <a:rPr lang="nl-NL" sz="2000" dirty="0">
                <a:latin typeface="Trebuchet MS"/>
                <a:cs typeface="Helvetica"/>
              </a:rPr>
              <a:t>Een kleine lieu dit</a:t>
            </a:r>
            <a:r>
              <a:rPr lang="nl-NL" sz="2000" dirty="0">
                <a:latin typeface="Trebuchet MS"/>
                <a:cs typeface="Arial"/>
              </a:rPr>
              <a:t> </a:t>
            </a:r>
            <a:r>
              <a:rPr lang="nl-NL" sz="2000" dirty="0">
                <a:latin typeface="Trebuchet MS"/>
                <a:cs typeface="Helvetica"/>
              </a:rPr>
              <a:t>op deze vermaarde 1er cru. </a:t>
            </a:r>
          </a:p>
          <a:p>
            <a:pPr marL="0" indent="0">
              <a:buNone/>
            </a:pPr>
            <a:r>
              <a:rPr lang="nl-NL" sz="2000" dirty="0">
                <a:latin typeface="Trebuchet MS"/>
                <a:cs typeface="Helvetica"/>
              </a:rPr>
              <a:t>De wijngaard is vijftig jaar oud en produceert heel weinig (25 HL/Ha). </a:t>
            </a:r>
          </a:p>
          <a:p>
            <a:pPr>
              <a:buNone/>
            </a:pPr>
            <a:r>
              <a:rPr lang="nl-NL" sz="2000" dirty="0">
                <a:solidFill>
                  <a:schemeClr val="tx1"/>
                </a:solidFill>
                <a:latin typeface="Trebuchet MS"/>
                <a:cs typeface="Helvetica"/>
              </a:rPr>
              <a:t>Vieilles Vignes de Minots</a:t>
            </a:r>
          </a:p>
          <a:p>
            <a:pPr marL="0" indent="0">
              <a:buNone/>
            </a:pPr>
            <a:r>
              <a:rPr lang="nl-NL" sz="2000" dirty="0">
                <a:latin typeface="Trebuchet MS"/>
                <a:cs typeface="Helvetica"/>
              </a:rPr>
              <a:t>De vinificatie gebeurde op barriques, gevolgd door een opvoeding sur lie</a:t>
            </a:r>
            <a:r>
              <a:rPr lang="nl-NL" sz="2000" dirty="0">
                <a:latin typeface="Trebuchet MS"/>
                <a:cs typeface="Arial"/>
              </a:rPr>
              <a:t> </a:t>
            </a:r>
            <a:r>
              <a:rPr lang="nl-NL" sz="2000" dirty="0">
                <a:latin typeface="Trebuchet MS"/>
                <a:cs typeface="Helvetica"/>
              </a:rPr>
              <a:t>op beton. </a:t>
            </a:r>
            <a:endParaRPr lang="nl-NL" sz="2000" dirty="0">
              <a:latin typeface="Trebuchet MS"/>
            </a:endParaRPr>
          </a:p>
          <a:p>
            <a:endParaRPr lang="nl-NL" sz="2000" dirty="0"/>
          </a:p>
        </p:txBody>
      </p:sp>
      <p:sp>
        <p:nvSpPr>
          <p:cNvPr id="4" name="Tekstvak 3">
            <a:extLst>
              <a:ext uri="{FF2B5EF4-FFF2-40B4-BE49-F238E27FC236}">
                <a16:creationId xmlns:a16="http://schemas.microsoft.com/office/drawing/2014/main" id="{D094BF5B-6ECA-9563-3569-EB9A8F4260AD}"/>
              </a:ext>
            </a:extLst>
          </p:cNvPr>
          <p:cNvSpPr txBox="1"/>
          <p:nvPr/>
        </p:nvSpPr>
        <p:spPr>
          <a:xfrm>
            <a:off x="10251179" y="6226256"/>
            <a:ext cx="1537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a:t>€ 20,-</a:t>
            </a:r>
          </a:p>
        </p:txBody>
      </p:sp>
    </p:spTree>
    <p:extLst>
      <p:ext uri="{BB962C8B-B14F-4D97-AF65-F5344CB8AC3E}">
        <p14:creationId xmlns:p14="http://schemas.microsoft.com/office/powerpoint/2010/main" val="3463227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E0EC1-50FB-0FA3-0C5B-4EFA6A505F32}"/>
              </a:ext>
            </a:extLst>
          </p:cNvPr>
          <p:cNvSpPr>
            <a:spLocks noGrp="1"/>
          </p:cNvSpPr>
          <p:nvPr>
            <p:ph type="title"/>
          </p:nvPr>
        </p:nvSpPr>
        <p:spPr>
          <a:xfrm>
            <a:off x="273539" y="323036"/>
            <a:ext cx="9206268" cy="721621"/>
          </a:xfrm>
        </p:spPr>
        <p:txBody>
          <a:bodyPr/>
          <a:lstStyle/>
          <a:p>
            <a:r>
              <a:rPr lang="nl-NL" sz="3200" dirty="0">
                <a:solidFill>
                  <a:schemeClr val="accent2"/>
                </a:solidFill>
              </a:rPr>
              <a:t>4. Domaine </a:t>
            </a:r>
            <a:r>
              <a:rPr lang="nl-NL" sz="3200" dirty="0">
                <a:solidFill>
                  <a:srgbClr val="58B01E"/>
                </a:solidFill>
              </a:rPr>
              <a:t>B</a:t>
            </a:r>
            <a:r>
              <a:rPr lang="nl-NL" sz="3200" dirty="0">
                <a:solidFill>
                  <a:schemeClr val="accent2"/>
                </a:solidFill>
              </a:rPr>
              <a:t>ouard-Bonnefoy Bourgogne Aligoté</a:t>
            </a:r>
            <a:endParaRPr lang="en-US" sz="3200" b="1" dirty="0">
              <a:solidFill>
                <a:schemeClr val="accent2"/>
              </a:solidFill>
            </a:endParaRPr>
          </a:p>
          <a:p>
            <a:endParaRPr lang="nl-NL" dirty="0">
              <a:solidFill>
                <a:srgbClr val="90C226"/>
              </a:solidFill>
            </a:endParaRPr>
          </a:p>
        </p:txBody>
      </p:sp>
      <p:sp>
        <p:nvSpPr>
          <p:cNvPr id="3" name="Tijdelijke aanduiding voor inhoud 2">
            <a:extLst>
              <a:ext uri="{FF2B5EF4-FFF2-40B4-BE49-F238E27FC236}">
                <a16:creationId xmlns:a16="http://schemas.microsoft.com/office/drawing/2014/main" id="{3200AF7B-5DCB-8F4D-2ECD-ED2B50071645}"/>
              </a:ext>
            </a:extLst>
          </p:cNvPr>
          <p:cNvSpPr>
            <a:spLocks noGrp="1"/>
          </p:cNvSpPr>
          <p:nvPr>
            <p:ph idx="1"/>
          </p:nvPr>
        </p:nvSpPr>
        <p:spPr>
          <a:xfrm>
            <a:off x="273539" y="1040386"/>
            <a:ext cx="9886206" cy="5613180"/>
          </a:xfrm>
        </p:spPr>
        <p:txBody>
          <a:bodyPr vert="horz" lIns="91440" tIns="45720" rIns="91440" bIns="45720" rtlCol="0" anchor="t">
            <a:normAutofit/>
          </a:bodyPr>
          <a:lstStyle/>
          <a:p>
            <a:pPr marL="285750" indent="-285750"/>
            <a:r>
              <a:rPr lang="nl-NL" dirty="0">
                <a:solidFill>
                  <a:schemeClr val="tx1"/>
                </a:solidFill>
                <a:highlight>
                  <a:srgbClr val="FFFFFF"/>
                </a:highlight>
              </a:rPr>
              <a:t>Producent:           Domaine Bouard Bonnefoy    </a:t>
            </a:r>
            <a:endParaRPr lang="en-US" dirty="0">
              <a:solidFill>
                <a:schemeClr val="tx1"/>
              </a:solidFill>
              <a:highlight>
                <a:srgbClr val="FFFFFF"/>
              </a:highlight>
            </a:endParaRPr>
          </a:p>
          <a:p>
            <a:r>
              <a:rPr lang="nl-NL" dirty="0">
                <a:solidFill>
                  <a:schemeClr val="tx1"/>
                </a:solidFill>
                <a:highlight>
                  <a:srgbClr val="FFFFFF"/>
                </a:highlight>
              </a:rPr>
              <a:t>Familie:               Pierre-Yves Colin Morey:  </a:t>
            </a:r>
            <a:endParaRPr lang="en-US" dirty="0">
              <a:solidFill>
                <a:schemeClr val="tx1"/>
              </a:solidFill>
              <a:highlight>
                <a:srgbClr val="FFFFFF"/>
              </a:highlight>
            </a:endParaRPr>
          </a:p>
          <a:p>
            <a:r>
              <a:rPr lang="nl-NL" dirty="0">
                <a:solidFill>
                  <a:schemeClr val="tx1"/>
                </a:solidFill>
                <a:highlight>
                  <a:srgbClr val="FFFFFF"/>
                </a:highlight>
              </a:rPr>
              <a:t>Druivenras:          </a:t>
            </a:r>
            <a:r>
              <a:rPr lang="nl-NL" dirty="0">
                <a:solidFill>
                  <a:srgbClr val="202124"/>
                </a:solidFill>
                <a:highlight>
                  <a:srgbClr val="FFFFFF"/>
                </a:highlight>
              </a:rPr>
              <a:t>Aligoté (100%)</a:t>
            </a:r>
          </a:p>
          <a:p>
            <a:r>
              <a:rPr lang="nl-NL" dirty="0">
                <a:solidFill>
                  <a:schemeClr val="tx1"/>
                </a:solidFill>
                <a:highlight>
                  <a:srgbClr val="FFFFFF"/>
                </a:highlight>
              </a:rPr>
              <a:t>Alcohol:               13%</a:t>
            </a:r>
            <a:endParaRPr lang="en-US" dirty="0">
              <a:solidFill>
                <a:schemeClr val="tx1"/>
              </a:solidFill>
              <a:highlight>
                <a:srgbClr val="FFFFFF"/>
              </a:highlight>
            </a:endParaRPr>
          </a:p>
          <a:p>
            <a:r>
              <a:rPr lang="nl-NL" dirty="0">
                <a:solidFill>
                  <a:schemeClr val="tx1"/>
                </a:solidFill>
                <a:highlight>
                  <a:srgbClr val="FFFFFF"/>
                </a:highlight>
              </a:rPr>
              <a:t>Afsluiting:            Kurk</a:t>
            </a:r>
            <a:endParaRPr lang="en-US" dirty="0">
              <a:solidFill>
                <a:schemeClr val="tx1"/>
              </a:solidFill>
              <a:highlight>
                <a:srgbClr val="FFFFFF"/>
              </a:highlight>
            </a:endParaRPr>
          </a:p>
          <a:p>
            <a:r>
              <a:rPr lang="nl-NL" dirty="0">
                <a:solidFill>
                  <a:srgbClr val="404040"/>
                </a:solidFill>
                <a:highlight>
                  <a:srgbClr val="FFFFFF"/>
                </a:highlight>
              </a:rPr>
              <a:t>Bodem:                </a:t>
            </a:r>
            <a:r>
              <a:rPr lang="nl" dirty="0">
                <a:solidFill>
                  <a:srgbClr val="202124"/>
                </a:solidFill>
                <a:highlight>
                  <a:srgbClr val="FFFFFF"/>
                </a:highlight>
              </a:rPr>
              <a:t>Kalksteenbodems, vaak gecombineerd met mergel of klei</a:t>
            </a:r>
          </a:p>
          <a:p>
            <a:r>
              <a:rPr lang="nl" dirty="0">
                <a:solidFill>
                  <a:srgbClr val="202124"/>
                </a:solidFill>
                <a:highlight>
                  <a:srgbClr val="FFFFFF"/>
                </a:highlight>
              </a:rPr>
              <a:t>Locatie:               Heuvelachtige grote hoogten</a:t>
            </a:r>
          </a:p>
          <a:p>
            <a:r>
              <a:rPr lang="nl-NL" dirty="0">
                <a:solidFill>
                  <a:srgbClr val="404040"/>
                </a:solidFill>
                <a:highlight>
                  <a:srgbClr val="FFFFFF"/>
                </a:highlight>
              </a:rPr>
              <a:t>Schenkadvies:      10-12°C </a:t>
            </a:r>
            <a:endParaRPr lang="en-US" dirty="0">
              <a:solidFill>
                <a:srgbClr val="404040"/>
              </a:solidFill>
              <a:highlight>
                <a:srgbClr val="FFFFFF"/>
              </a:highlight>
            </a:endParaRPr>
          </a:p>
          <a:p>
            <a:endParaRPr lang="nl-NL" dirty="0">
              <a:solidFill>
                <a:srgbClr val="404040"/>
              </a:solidFill>
              <a:highlight>
                <a:srgbClr val="FFFFFF"/>
              </a:highlight>
            </a:endParaRPr>
          </a:p>
          <a:p>
            <a:pPr marL="0" indent="0">
              <a:buNone/>
            </a:pPr>
            <a:r>
              <a:rPr lang="nl-NL" b="1" dirty="0">
                <a:solidFill>
                  <a:srgbClr val="404040"/>
                </a:solidFill>
                <a:highlight>
                  <a:srgbClr val="FFFFFF"/>
                </a:highlight>
              </a:rPr>
              <a:t>Vinificatie en opvoeding: </a:t>
            </a:r>
          </a:p>
          <a:p>
            <a:r>
              <a:rPr lang="en-US" dirty="0">
                <a:solidFill>
                  <a:srgbClr val="444444"/>
                </a:solidFill>
                <a:highlight>
                  <a:srgbClr val="FFFFFF"/>
                </a:highlight>
                <a:latin typeface="Trebuchet MS"/>
                <a:cs typeface="helvetica"/>
              </a:rPr>
              <a:t>Geoogst van vier percelen in de commune Chassagne-Montrachet. </a:t>
            </a:r>
          </a:p>
          <a:p>
            <a:r>
              <a:rPr lang="en-US" dirty="0">
                <a:solidFill>
                  <a:srgbClr val="444444"/>
                </a:solidFill>
                <a:highlight>
                  <a:srgbClr val="FFFFFF"/>
                </a:highlight>
                <a:latin typeface="Trebuchet MS"/>
                <a:cs typeface="helvetica"/>
              </a:rPr>
              <a:t>Na de vergisting: 12 maanden op eikenhouten fusten, met lichte bâtonnage</a:t>
            </a:r>
          </a:p>
          <a:p>
            <a:r>
              <a:rPr lang="nl" dirty="0">
                <a:solidFill>
                  <a:srgbClr val="202124"/>
                </a:solidFill>
                <a:highlight>
                  <a:srgbClr val="FFFFFF"/>
                </a:highlight>
                <a:latin typeface="Trebuchet MS"/>
                <a:cs typeface="helvetica"/>
              </a:rPr>
              <a:t>Sinds de 17e eeuw in de Bourgogne verbouwd. </a:t>
            </a:r>
          </a:p>
          <a:p>
            <a:r>
              <a:rPr lang="nl" dirty="0">
                <a:solidFill>
                  <a:srgbClr val="202124"/>
                </a:solidFill>
                <a:highlight>
                  <a:srgbClr val="FFFFFF"/>
                </a:highlight>
                <a:latin typeface="Trebuchet MS"/>
                <a:cs typeface="helvetica"/>
              </a:rPr>
              <a:t>Het kreeg zijn eigen AOC, Bourgogne aligoté, in 1937.</a:t>
            </a:r>
          </a:p>
          <a:p>
            <a:endParaRPr lang="en-US" sz="2300" dirty="0">
              <a:solidFill>
                <a:srgbClr val="444444"/>
              </a:solidFill>
              <a:highlight>
                <a:srgbClr val="FFFFFF"/>
              </a:highlight>
              <a:latin typeface="Trebuchet MS"/>
              <a:cs typeface="helvetica"/>
            </a:endParaRPr>
          </a:p>
          <a:p>
            <a:endParaRPr lang="nl-NL" sz="2000" b="1" dirty="0">
              <a:highlight>
                <a:srgbClr val="FFFFFF"/>
              </a:highlight>
              <a:latin typeface="Trebuchet MS"/>
              <a:cs typeface="helvetica"/>
            </a:endParaRPr>
          </a:p>
          <a:p>
            <a:pPr marL="0" indent="0">
              <a:buNone/>
            </a:pPr>
            <a:endParaRPr lang="nl-NL" sz="1000" dirty="0">
              <a:solidFill>
                <a:srgbClr val="404040"/>
              </a:solidFill>
              <a:highlight>
                <a:srgbClr val="FFFFFF"/>
              </a:highlight>
              <a:latin typeface="helvetica"/>
              <a:cs typeface="helvetica"/>
            </a:endParaRPr>
          </a:p>
          <a:p>
            <a:endParaRPr lang="nl-NL" dirty="0">
              <a:solidFill>
                <a:srgbClr val="404040"/>
              </a:solidFill>
              <a:highlight>
                <a:srgbClr val="FFFFFF"/>
              </a:highlight>
            </a:endParaRPr>
          </a:p>
          <a:p>
            <a:endParaRPr lang="en-US" sz="2800" dirty="0">
              <a:solidFill>
                <a:srgbClr val="444444"/>
              </a:solidFill>
              <a:highlight>
                <a:srgbClr val="FFFFFF"/>
              </a:highlight>
            </a:endParaRPr>
          </a:p>
          <a:p>
            <a:endParaRPr lang="en-US" sz="2800" dirty="0">
              <a:solidFill>
                <a:srgbClr val="444444"/>
              </a:solidFill>
              <a:highlight>
                <a:srgbClr val="FFFFFF"/>
              </a:highlight>
            </a:endParaRPr>
          </a:p>
          <a:p>
            <a:endParaRPr lang="nl-NL" dirty="0"/>
          </a:p>
        </p:txBody>
      </p:sp>
      <p:sp>
        <p:nvSpPr>
          <p:cNvPr id="4" name="Tekstvak 3">
            <a:extLst>
              <a:ext uri="{FF2B5EF4-FFF2-40B4-BE49-F238E27FC236}">
                <a16:creationId xmlns:a16="http://schemas.microsoft.com/office/drawing/2014/main" id="{4412D88F-9D86-DF2B-0299-E7FC3208FD72}"/>
              </a:ext>
            </a:extLst>
          </p:cNvPr>
          <p:cNvSpPr txBox="1"/>
          <p:nvPr/>
        </p:nvSpPr>
        <p:spPr>
          <a:xfrm>
            <a:off x="9879947" y="6004820"/>
            <a:ext cx="13221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dirty="0">
                <a:solidFill>
                  <a:srgbClr val="444444"/>
                </a:solidFill>
              </a:rPr>
              <a:t>€ 19,-</a:t>
            </a:r>
            <a:endParaRPr lang="nl-NL" sz="2400" dirty="0"/>
          </a:p>
        </p:txBody>
      </p:sp>
    </p:spTree>
    <p:extLst>
      <p:ext uri="{BB962C8B-B14F-4D97-AF65-F5344CB8AC3E}">
        <p14:creationId xmlns:p14="http://schemas.microsoft.com/office/powerpoint/2010/main" val="1452522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DFD97-7D2D-D6A2-8894-9C16B10C5C23}"/>
              </a:ext>
            </a:extLst>
          </p:cNvPr>
          <p:cNvSpPr>
            <a:spLocks noGrp="1"/>
          </p:cNvSpPr>
          <p:nvPr>
            <p:ph type="title"/>
          </p:nvPr>
        </p:nvSpPr>
        <p:spPr>
          <a:xfrm>
            <a:off x="2198280" y="557497"/>
            <a:ext cx="7935414" cy="747672"/>
          </a:xfrm>
        </p:spPr>
        <p:txBody>
          <a:bodyPr>
            <a:normAutofit/>
          </a:bodyPr>
          <a:lstStyle/>
          <a:p>
            <a:pPr>
              <a:lnSpc>
                <a:spcPct val="90000"/>
              </a:lnSpc>
            </a:pPr>
            <a:r>
              <a:rPr lang="nl-NL" sz="2800" dirty="0"/>
              <a:t>5. Mâcon-Villages 'Vallons de Lamartine' (2020)</a:t>
            </a:r>
          </a:p>
          <a:p>
            <a:pPr>
              <a:lnSpc>
                <a:spcPct val="90000"/>
              </a:lnSpc>
            </a:pPr>
            <a:endParaRPr lang="nl-NL" sz="2800" dirty="0"/>
          </a:p>
        </p:txBody>
      </p:sp>
      <p:pic>
        <p:nvPicPr>
          <p:cNvPr id="5" name="Picture 4" descr="Liggende wijnflessen, glazen en druiven">
            <a:extLst>
              <a:ext uri="{FF2B5EF4-FFF2-40B4-BE49-F238E27FC236}">
                <a16:creationId xmlns:a16="http://schemas.microsoft.com/office/drawing/2014/main" id="{B4675E25-7DD1-512E-0505-2FFDC0FE0E5A}"/>
              </a:ext>
            </a:extLst>
          </p:cNvPr>
          <p:cNvPicPr>
            <a:picLocks noChangeAspect="1"/>
          </p:cNvPicPr>
          <p:nvPr/>
        </p:nvPicPr>
        <p:blipFill rotWithShape="1">
          <a:blip r:embed="rId2"/>
          <a:srcRect l="6742" t="9092" r="69135" b="-8"/>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jdelijke aanduiding voor inhoud 2">
            <a:extLst>
              <a:ext uri="{FF2B5EF4-FFF2-40B4-BE49-F238E27FC236}">
                <a16:creationId xmlns:a16="http://schemas.microsoft.com/office/drawing/2014/main" id="{D579F35F-AD7C-F7A5-A23F-058E02A97B9D}"/>
              </a:ext>
            </a:extLst>
          </p:cNvPr>
          <p:cNvSpPr>
            <a:spLocks noGrp="1"/>
          </p:cNvSpPr>
          <p:nvPr>
            <p:ph idx="1"/>
          </p:nvPr>
        </p:nvSpPr>
        <p:spPr>
          <a:xfrm>
            <a:off x="2576024" y="1300897"/>
            <a:ext cx="8313157" cy="5365695"/>
          </a:xfrm>
        </p:spPr>
        <p:txBody>
          <a:bodyPr vert="horz" lIns="91440" tIns="45720" rIns="91440" bIns="45720" rtlCol="0" anchor="t">
            <a:noAutofit/>
          </a:bodyPr>
          <a:lstStyle/>
          <a:p>
            <a:pPr>
              <a:lnSpc>
                <a:spcPct val="90000"/>
              </a:lnSpc>
            </a:pPr>
            <a:r>
              <a:rPr lang="nl-NL" sz="2000" dirty="0">
                <a:latin typeface="Trebuchet MS"/>
                <a:cs typeface="Helvetica"/>
              </a:rPr>
              <a:t>Producent:           Maison Verget </a:t>
            </a:r>
            <a:endParaRPr lang="nl-NL" sz="2000" dirty="0"/>
          </a:p>
          <a:p>
            <a:pPr>
              <a:lnSpc>
                <a:spcPct val="90000"/>
              </a:lnSpc>
            </a:pPr>
            <a:r>
              <a:rPr lang="nl-NL" sz="2000" dirty="0">
                <a:latin typeface="Trebuchet MS"/>
                <a:cs typeface="Helvetica"/>
              </a:rPr>
              <a:t>Druivenras:          100% Chardonnay</a:t>
            </a:r>
          </a:p>
          <a:p>
            <a:pPr>
              <a:lnSpc>
                <a:spcPct val="90000"/>
              </a:lnSpc>
            </a:pPr>
            <a:r>
              <a:rPr lang="nl-NL" sz="2000" dirty="0">
                <a:latin typeface="Trebuchet MS"/>
                <a:cs typeface="Helvetica"/>
              </a:rPr>
              <a:t>Alcohol:               13%</a:t>
            </a:r>
          </a:p>
          <a:p>
            <a:pPr>
              <a:lnSpc>
                <a:spcPct val="90000"/>
              </a:lnSpc>
            </a:pPr>
            <a:r>
              <a:rPr lang="nl-NL" sz="2000" dirty="0">
                <a:latin typeface="Trebuchet MS"/>
                <a:cs typeface="Helvetica"/>
              </a:rPr>
              <a:t>Afsluiting:            Schroefdop</a:t>
            </a:r>
          </a:p>
          <a:p>
            <a:pPr>
              <a:lnSpc>
                <a:spcPct val="90000"/>
              </a:lnSpc>
            </a:pPr>
            <a:r>
              <a:rPr lang="nl-NL" sz="2000" dirty="0">
                <a:latin typeface="Trebuchet MS"/>
                <a:cs typeface="Helvetica"/>
              </a:rPr>
              <a:t>Houdbaarheid:     tot 2025</a:t>
            </a:r>
          </a:p>
          <a:p>
            <a:pPr>
              <a:lnSpc>
                <a:spcPct val="90000"/>
              </a:lnSpc>
            </a:pPr>
            <a:r>
              <a:rPr lang="nl-NL" sz="2000" dirty="0">
                <a:latin typeface="Trebuchet MS"/>
                <a:cs typeface="Helvetica"/>
              </a:rPr>
              <a:t>Schenkadvies:       10-12°C </a:t>
            </a:r>
          </a:p>
          <a:p>
            <a:pPr>
              <a:lnSpc>
                <a:spcPct val="90000"/>
              </a:lnSpc>
            </a:pPr>
            <a:endParaRPr lang="nl-NL" sz="2000" dirty="0">
              <a:latin typeface="Trebuchet MS"/>
              <a:cs typeface="Helvetica"/>
            </a:endParaRPr>
          </a:p>
          <a:p>
            <a:pPr>
              <a:lnSpc>
                <a:spcPct val="90000"/>
              </a:lnSpc>
            </a:pPr>
            <a:r>
              <a:rPr lang="nl-NL" sz="2000" b="1" dirty="0">
                <a:latin typeface="Trebuchet MS"/>
                <a:cs typeface="Helvetica"/>
              </a:rPr>
              <a:t>Vinificatie en opvoeding: </a:t>
            </a:r>
            <a:endParaRPr lang="nl-NL" sz="2000" b="1" dirty="0">
              <a:cs typeface="Helvetica"/>
            </a:endParaRPr>
          </a:p>
          <a:p>
            <a:pPr marL="0" indent="0">
              <a:lnSpc>
                <a:spcPct val="90000"/>
              </a:lnSpc>
              <a:buNone/>
            </a:pPr>
            <a:r>
              <a:rPr lang="nl-NL" sz="2000" dirty="0">
                <a:latin typeface="Trebuchet MS"/>
                <a:cs typeface="Helvetica"/>
              </a:rPr>
              <a:t>Een assemblage van verschillende percelen uit de Mâconnais. </a:t>
            </a:r>
            <a:endParaRPr lang="nl-NL" sz="2000" b="1" dirty="0">
              <a:latin typeface="Trebuchet MS"/>
              <a:cs typeface="Helvetica"/>
            </a:endParaRPr>
          </a:p>
          <a:p>
            <a:pPr marL="0" indent="0">
              <a:lnSpc>
                <a:spcPct val="90000"/>
              </a:lnSpc>
              <a:buNone/>
            </a:pPr>
            <a:r>
              <a:rPr lang="nl-NL" sz="2000" dirty="0">
                <a:latin typeface="Trebuchet MS"/>
                <a:cs typeface="Helvetica"/>
              </a:rPr>
              <a:t>Deze wijn kreeg een opvoeding op cuvée met langere tijd op de fijne gistsporen. </a:t>
            </a:r>
            <a:endParaRPr lang="nl-NL" sz="2000" b="1" dirty="0">
              <a:latin typeface="Trebuchet MS"/>
              <a:cs typeface="Helvetica"/>
            </a:endParaRPr>
          </a:p>
          <a:p>
            <a:pPr>
              <a:lnSpc>
                <a:spcPct val="90000"/>
              </a:lnSpc>
              <a:buNone/>
            </a:pPr>
            <a:r>
              <a:rPr lang="nl-NL" sz="2000" dirty="0">
                <a:latin typeface="Trebuchet MS"/>
                <a:cs typeface="Helvetica"/>
              </a:rPr>
              <a:t>Percelen in Viré (klei), Pierreclos (kalk en stenen) en Charnay (klei). </a:t>
            </a:r>
          </a:p>
          <a:p>
            <a:pPr>
              <a:lnSpc>
                <a:spcPct val="90000"/>
              </a:lnSpc>
              <a:buNone/>
            </a:pPr>
            <a:r>
              <a:rPr lang="nl-NL" sz="2000" dirty="0">
                <a:latin typeface="Trebuchet MS"/>
                <a:cs typeface="Helvetica"/>
              </a:rPr>
              <a:t>De wijn verbleef op inox, met een lange sur lie opvoeding.</a:t>
            </a:r>
            <a:endParaRPr lang="nl-NL" sz="2000" dirty="0">
              <a:latin typeface="Trebuchet MS"/>
            </a:endParaRPr>
          </a:p>
          <a:p>
            <a:pPr marL="0" indent="0">
              <a:lnSpc>
                <a:spcPct val="90000"/>
              </a:lnSpc>
              <a:buNone/>
            </a:pPr>
            <a:endParaRPr lang="nl-NL" sz="1300" b="1" dirty="0">
              <a:latin typeface="Trebuchet MS"/>
              <a:cs typeface="Helvetica"/>
            </a:endParaRPr>
          </a:p>
          <a:p>
            <a:pPr>
              <a:lnSpc>
                <a:spcPct val="90000"/>
              </a:lnSpc>
            </a:pPr>
            <a:endParaRPr lang="nl-NL" sz="1300" dirty="0">
              <a:latin typeface="Trebuchet MS" panose="020B0603020202020204"/>
              <a:cs typeface="Helvetica"/>
            </a:endParaRPr>
          </a:p>
        </p:txBody>
      </p:sp>
      <p:sp>
        <p:nvSpPr>
          <p:cNvPr id="4" name="Tekstvak 3">
            <a:extLst>
              <a:ext uri="{FF2B5EF4-FFF2-40B4-BE49-F238E27FC236}">
                <a16:creationId xmlns:a16="http://schemas.microsoft.com/office/drawing/2014/main" id="{632E34A3-AEE4-232E-A5B9-DBE9FBA2CF42}"/>
              </a:ext>
            </a:extLst>
          </p:cNvPr>
          <p:cNvSpPr txBox="1"/>
          <p:nvPr/>
        </p:nvSpPr>
        <p:spPr>
          <a:xfrm>
            <a:off x="10837335" y="6161129"/>
            <a:ext cx="143281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t>€ 22,-</a:t>
            </a:r>
          </a:p>
          <a:p>
            <a:endParaRPr lang="nl-NL" dirty="0"/>
          </a:p>
        </p:txBody>
      </p:sp>
    </p:spTree>
    <p:extLst>
      <p:ext uri="{BB962C8B-B14F-4D97-AF65-F5344CB8AC3E}">
        <p14:creationId xmlns:p14="http://schemas.microsoft.com/office/powerpoint/2010/main" val="163826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6616C-C11A-36E4-1E48-6754448032EF}"/>
              </a:ext>
            </a:extLst>
          </p:cNvPr>
          <p:cNvSpPr>
            <a:spLocks noGrp="1"/>
          </p:cNvSpPr>
          <p:nvPr>
            <p:ph type="title"/>
          </p:nvPr>
        </p:nvSpPr>
        <p:spPr>
          <a:xfrm>
            <a:off x="-1" y="622625"/>
            <a:ext cx="7042405" cy="773724"/>
          </a:xfrm>
        </p:spPr>
        <p:txBody>
          <a:bodyPr>
            <a:normAutofit/>
          </a:bodyPr>
          <a:lstStyle/>
          <a:p>
            <a:r>
              <a:rPr lang="nl-NL" sz="3300" dirty="0"/>
              <a:t>6. Mâcon-Villages 'Tradition' </a:t>
            </a:r>
            <a:r>
              <a:rPr lang="nl-NL" sz="3300" dirty="0">
                <a:solidFill>
                  <a:schemeClr val="bg1"/>
                </a:solidFill>
              </a:rPr>
              <a:t>(2021)</a:t>
            </a:r>
          </a:p>
        </p:txBody>
      </p:sp>
      <p:sp>
        <p:nvSpPr>
          <p:cNvPr id="3" name="Tijdelijke aanduiding voor inhoud 2">
            <a:extLst>
              <a:ext uri="{FF2B5EF4-FFF2-40B4-BE49-F238E27FC236}">
                <a16:creationId xmlns:a16="http://schemas.microsoft.com/office/drawing/2014/main" id="{829981E8-688A-201F-50D3-E11354D84395}"/>
              </a:ext>
            </a:extLst>
          </p:cNvPr>
          <p:cNvSpPr>
            <a:spLocks noGrp="1"/>
          </p:cNvSpPr>
          <p:nvPr>
            <p:ph idx="1"/>
          </p:nvPr>
        </p:nvSpPr>
        <p:spPr>
          <a:xfrm>
            <a:off x="338666" y="1255307"/>
            <a:ext cx="4554609" cy="5378721"/>
          </a:xfrm>
        </p:spPr>
        <p:txBody>
          <a:bodyPr vert="horz" lIns="91440" tIns="45720" rIns="91440" bIns="45720" rtlCol="0" anchor="t">
            <a:noAutofit/>
          </a:bodyPr>
          <a:lstStyle/>
          <a:p>
            <a:pPr>
              <a:lnSpc>
                <a:spcPct val="90000"/>
              </a:lnSpc>
            </a:pPr>
            <a:r>
              <a:rPr lang="nl-NL" sz="2000" dirty="0">
                <a:latin typeface="Trebuchet MS" panose="020B0603020202020204"/>
                <a:ea typeface="+mn-lt"/>
                <a:cs typeface="Helvetica"/>
              </a:rPr>
              <a:t>Producent:           </a:t>
            </a:r>
            <a:r>
              <a:rPr lang="nl-NL" sz="2000" i="1" dirty="0">
                <a:latin typeface="Trebuchet MS"/>
                <a:ea typeface="+mn-lt"/>
                <a:cs typeface="Helvetica"/>
              </a:rPr>
              <a:t>Deux </a:t>
            </a:r>
            <a:r>
              <a:rPr lang="nl-NL" sz="2000" i="1" dirty="0" err="1">
                <a:latin typeface="Trebuchet MS"/>
                <a:ea typeface="+mn-lt"/>
                <a:cs typeface="Helvetica"/>
              </a:rPr>
              <a:t>Roches</a:t>
            </a:r>
            <a:endParaRPr lang="nl-NL" sz="2000" dirty="0">
              <a:latin typeface="Trebuchet MS" panose="020B0603020202020204"/>
              <a:ea typeface="+mn-lt"/>
              <a:cs typeface="Helvetica"/>
            </a:endParaRPr>
          </a:p>
          <a:p>
            <a:pPr>
              <a:lnSpc>
                <a:spcPct val="90000"/>
              </a:lnSpc>
            </a:pPr>
            <a:r>
              <a:rPr lang="nl-NL" sz="2000" dirty="0" err="1">
                <a:latin typeface="Trebuchet MS" panose="020B0603020202020204"/>
                <a:ea typeface="+mn-lt"/>
                <a:cs typeface="Helvetica"/>
              </a:rPr>
              <a:t>Druivenras</a:t>
            </a:r>
            <a:r>
              <a:rPr lang="nl-NL" sz="2000" dirty="0">
                <a:latin typeface="Trebuchet MS" panose="020B0603020202020204"/>
                <a:ea typeface="+mn-lt"/>
                <a:cs typeface="Helvetica"/>
              </a:rPr>
              <a:t>:          100% </a:t>
            </a:r>
            <a:r>
              <a:rPr lang="nl-NL" sz="2000" dirty="0" err="1">
                <a:latin typeface="Trebuchet MS" panose="020B0603020202020204"/>
                <a:ea typeface="+mn-lt"/>
                <a:cs typeface="Helvetica"/>
              </a:rPr>
              <a:t>Chardonnay</a:t>
            </a:r>
            <a:endParaRPr lang="nl-NL" sz="2000" dirty="0">
              <a:latin typeface="Trebuchet MS" panose="020B0603020202020204"/>
              <a:ea typeface="+mn-lt"/>
              <a:cs typeface="Helvetica"/>
            </a:endParaRPr>
          </a:p>
          <a:p>
            <a:pPr>
              <a:lnSpc>
                <a:spcPct val="90000"/>
              </a:lnSpc>
            </a:pPr>
            <a:r>
              <a:rPr lang="nl-NL" sz="2000" dirty="0">
                <a:latin typeface="Trebuchet MS" panose="020B0603020202020204"/>
                <a:ea typeface="+mn-lt"/>
                <a:cs typeface="Helvetica"/>
              </a:rPr>
              <a:t>Alcohol:               13%</a:t>
            </a:r>
          </a:p>
          <a:p>
            <a:pPr>
              <a:lnSpc>
                <a:spcPct val="90000"/>
              </a:lnSpc>
            </a:pPr>
            <a:r>
              <a:rPr lang="nl-NL" sz="2000" dirty="0">
                <a:latin typeface="Trebuchet MS" panose="020B0603020202020204"/>
                <a:ea typeface="+mn-lt"/>
                <a:cs typeface="Helvetica"/>
              </a:rPr>
              <a:t>Afsluiting:            Kurk</a:t>
            </a:r>
          </a:p>
          <a:p>
            <a:pPr>
              <a:lnSpc>
                <a:spcPct val="90000"/>
              </a:lnSpc>
            </a:pPr>
            <a:r>
              <a:rPr lang="nl-NL" sz="2000" dirty="0">
                <a:latin typeface="Trebuchet MS" panose="020B0603020202020204"/>
                <a:ea typeface="+mn-lt"/>
                <a:cs typeface="Helvetica"/>
              </a:rPr>
              <a:t>Bodem:                Kalkrijke kleigrond</a:t>
            </a:r>
            <a:endParaRPr lang="en-US" sz="2000" dirty="0">
              <a:latin typeface="Trebuchet MS"/>
              <a:ea typeface="+mn-lt"/>
              <a:cs typeface="Helvetica"/>
            </a:endParaRPr>
          </a:p>
          <a:p>
            <a:pPr>
              <a:lnSpc>
                <a:spcPct val="90000"/>
              </a:lnSpc>
            </a:pPr>
            <a:r>
              <a:rPr lang="nl-NL" sz="2000" dirty="0">
                <a:latin typeface="Trebuchet MS" panose="020B0603020202020204"/>
                <a:ea typeface="+mn-lt"/>
                <a:cs typeface="Helvetica"/>
              </a:rPr>
              <a:t>Schenkadvies:      10-12°C </a:t>
            </a:r>
            <a:endParaRPr lang="en-US" sz="2000" dirty="0">
              <a:latin typeface="Trebuchet MS" panose="020B0603020202020204"/>
              <a:ea typeface="+mn-lt"/>
              <a:cs typeface="Helvetica"/>
            </a:endParaRPr>
          </a:p>
          <a:p>
            <a:pPr>
              <a:lnSpc>
                <a:spcPct val="90000"/>
              </a:lnSpc>
            </a:pPr>
            <a:endParaRPr lang="nl-NL" sz="2000" dirty="0">
              <a:latin typeface="Trebuchet MS" panose="020B0603020202020204"/>
              <a:ea typeface="+mn-lt"/>
              <a:cs typeface="Helvetica"/>
            </a:endParaRPr>
          </a:p>
          <a:p>
            <a:pPr marL="0" indent="0">
              <a:lnSpc>
                <a:spcPct val="90000"/>
              </a:lnSpc>
              <a:buNone/>
            </a:pPr>
            <a:r>
              <a:rPr lang="nl-NL" sz="2000" b="1" dirty="0">
                <a:latin typeface="Trebuchet MS" panose="020B0603020202020204"/>
                <a:ea typeface="+mn-lt"/>
                <a:cs typeface="Helvetica"/>
              </a:rPr>
              <a:t>Vinificatie en opvoeding: </a:t>
            </a:r>
            <a:endParaRPr lang="nl-NL" sz="2000" dirty="0"/>
          </a:p>
          <a:p>
            <a:pPr>
              <a:lnSpc>
                <a:spcPct val="90000"/>
              </a:lnSpc>
            </a:pPr>
            <a:endParaRPr lang="nl-NL" sz="2000" dirty="0">
              <a:latin typeface="Helvetica"/>
              <a:ea typeface="+mn-lt"/>
              <a:cs typeface="Helvetica"/>
            </a:endParaRPr>
          </a:p>
          <a:p>
            <a:pPr>
              <a:lnSpc>
                <a:spcPct val="90000"/>
              </a:lnSpc>
            </a:pPr>
            <a:r>
              <a:rPr lang="nl-NL" sz="2000" dirty="0">
                <a:ea typeface="+mn-lt"/>
                <a:cs typeface="+mn-lt"/>
              </a:rPr>
              <a:t>Domaine Deux Roches</a:t>
            </a:r>
            <a:endParaRPr lang="nl-NL" sz="2000" dirty="0"/>
          </a:p>
          <a:p>
            <a:pPr>
              <a:lnSpc>
                <a:spcPct val="90000"/>
              </a:lnSpc>
              <a:spcBef>
                <a:spcPts val="0"/>
              </a:spcBef>
            </a:pPr>
            <a:r>
              <a:rPr lang="nl-NL" sz="2000" dirty="0"/>
              <a:t>Rully blanc </a:t>
            </a:r>
            <a:r>
              <a:rPr lang="en-US" sz="2000" dirty="0"/>
              <a:t>(2020)</a:t>
            </a:r>
            <a:endParaRPr lang="nl-NL" sz="2000" dirty="0"/>
          </a:p>
          <a:p>
            <a:pPr>
              <a:lnSpc>
                <a:spcPct val="90000"/>
              </a:lnSpc>
              <a:spcBef>
                <a:spcPts val="0"/>
              </a:spcBef>
            </a:pPr>
            <a:r>
              <a:rPr lang="nl-NL" sz="2000" dirty="0"/>
              <a:t>Domaine Michel Briday</a:t>
            </a:r>
          </a:p>
          <a:p>
            <a:pPr>
              <a:lnSpc>
                <a:spcPct val="90000"/>
              </a:lnSpc>
            </a:pPr>
            <a:endParaRPr lang="nl-NL" sz="1500" dirty="0"/>
          </a:p>
          <a:p>
            <a:pPr>
              <a:lnSpc>
                <a:spcPct val="90000"/>
              </a:lnSpc>
            </a:pPr>
            <a:endParaRPr lang="nl-NL" sz="1500" dirty="0"/>
          </a:p>
          <a:p>
            <a:pPr>
              <a:lnSpc>
                <a:spcPct val="90000"/>
              </a:lnSpc>
            </a:pPr>
            <a:endParaRPr lang="nl-NL" sz="1500" dirty="0"/>
          </a:p>
          <a:p>
            <a:pPr>
              <a:lnSpc>
                <a:spcPct val="90000"/>
              </a:lnSpc>
            </a:pPr>
            <a:endParaRPr lang="nl-NL" sz="1500" dirty="0">
              <a:ea typeface="+mn-lt"/>
              <a:cs typeface="+mn-lt"/>
            </a:endParaRPr>
          </a:p>
          <a:p>
            <a:pPr>
              <a:lnSpc>
                <a:spcPct val="90000"/>
              </a:lnSpc>
            </a:pPr>
            <a:endParaRPr lang="nl-NL" sz="1500" dirty="0">
              <a:ea typeface="+mn-lt"/>
              <a:cs typeface="+mn-lt"/>
            </a:endParaRP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kstvak 4">
            <a:extLst>
              <a:ext uri="{FF2B5EF4-FFF2-40B4-BE49-F238E27FC236}">
                <a16:creationId xmlns:a16="http://schemas.microsoft.com/office/drawing/2014/main" id="{4B05B96E-CE86-3D65-4326-4F94DA16A88B}"/>
              </a:ext>
            </a:extLst>
          </p:cNvPr>
          <p:cNvSpPr txBox="1"/>
          <p:nvPr/>
        </p:nvSpPr>
        <p:spPr>
          <a:xfrm>
            <a:off x="678180" y="6286500"/>
            <a:ext cx="85953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sz="3200" dirty="0">
              <a:solidFill>
                <a:srgbClr val="90C226"/>
              </a:solidFill>
            </a:endParaRPr>
          </a:p>
        </p:txBody>
      </p:sp>
      <p:sp>
        <p:nvSpPr>
          <p:cNvPr id="6" name="Tekstvak 5">
            <a:extLst>
              <a:ext uri="{FF2B5EF4-FFF2-40B4-BE49-F238E27FC236}">
                <a16:creationId xmlns:a16="http://schemas.microsoft.com/office/drawing/2014/main" id="{29C5242F-6567-D5B0-A159-0F594594F8E6}"/>
              </a:ext>
            </a:extLst>
          </p:cNvPr>
          <p:cNvSpPr txBox="1"/>
          <p:nvPr/>
        </p:nvSpPr>
        <p:spPr>
          <a:xfrm>
            <a:off x="10941537" y="6206718"/>
            <a:ext cx="1029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dirty="0"/>
              <a:t>€ 18,-</a:t>
            </a:r>
          </a:p>
        </p:txBody>
      </p:sp>
    </p:spTree>
    <p:extLst>
      <p:ext uri="{BB962C8B-B14F-4D97-AF65-F5344CB8AC3E}">
        <p14:creationId xmlns:p14="http://schemas.microsoft.com/office/powerpoint/2010/main" val="246925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69B9FD-6C02-4046-AA0F-2C06F0D2631F}"/>
              </a:ext>
            </a:extLst>
          </p:cNvPr>
          <p:cNvSpPr>
            <a:spLocks noGrp="1"/>
          </p:cNvSpPr>
          <p:nvPr>
            <p:ph type="title"/>
          </p:nvPr>
        </p:nvSpPr>
        <p:spPr/>
        <p:txBody>
          <a:bodyPr/>
          <a:lstStyle/>
          <a:p>
            <a:r>
              <a:rPr lang="nl-NL" dirty="0">
                <a:solidFill>
                  <a:srgbClr val="58B01E"/>
                </a:solidFill>
              </a:rPr>
              <a:t>Ligging</a:t>
            </a:r>
          </a:p>
        </p:txBody>
      </p:sp>
      <p:sp>
        <p:nvSpPr>
          <p:cNvPr id="3" name="Tijdelijke aanduiding voor inhoud 2">
            <a:extLst>
              <a:ext uri="{FF2B5EF4-FFF2-40B4-BE49-F238E27FC236}">
                <a16:creationId xmlns:a16="http://schemas.microsoft.com/office/drawing/2014/main" id="{AA9C1883-3D3C-0041-A589-21E95CA4231A}"/>
              </a:ext>
            </a:extLst>
          </p:cNvPr>
          <p:cNvSpPr>
            <a:spLocks noGrp="1"/>
          </p:cNvSpPr>
          <p:nvPr>
            <p:ph idx="1"/>
          </p:nvPr>
        </p:nvSpPr>
        <p:spPr/>
        <p:txBody>
          <a:bodyPr vert="horz" lIns="91440" tIns="45720" rIns="91440" bIns="45720" rtlCol="0" anchor="t">
            <a:normAutofit/>
          </a:bodyPr>
          <a:lstStyle/>
          <a:p>
            <a:r>
              <a:rPr lang="nl-NL" sz="2400" dirty="0"/>
              <a:t>Bourgogne ligt in het oosten van Frankrijk. </a:t>
            </a:r>
          </a:p>
          <a:p>
            <a:r>
              <a:rPr lang="nl-NL" sz="2400" dirty="0"/>
              <a:t>Het  wijngebied is zo’n 230 km lang</a:t>
            </a:r>
          </a:p>
          <a:p>
            <a:r>
              <a:rPr lang="nl-NL" sz="2400" dirty="0"/>
              <a:t>De wijnstreek begint bij Dijon en het eindigt bij Lyon. </a:t>
            </a:r>
          </a:p>
          <a:p>
            <a:r>
              <a:rPr lang="nl-NL" sz="2400" dirty="0"/>
              <a:t>Bourgogne bestaat uit 31.582 km², wat maar 3% van het totale Franse wijngebied is.</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006769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A28B0-C31E-3A12-4C81-730857D18F9F}"/>
              </a:ext>
            </a:extLst>
          </p:cNvPr>
          <p:cNvSpPr>
            <a:spLocks noGrp="1"/>
          </p:cNvSpPr>
          <p:nvPr>
            <p:ph type="title"/>
          </p:nvPr>
        </p:nvSpPr>
        <p:spPr>
          <a:xfrm>
            <a:off x="677334" y="609600"/>
            <a:ext cx="8596668" cy="641031"/>
          </a:xfrm>
        </p:spPr>
        <p:txBody>
          <a:bodyPr/>
          <a:lstStyle/>
          <a:p>
            <a:r>
              <a:rPr lang="nl-NL" sz="3200" dirty="0">
                <a:solidFill>
                  <a:schemeClr val="accent2"/>
                </a:solidFill>
              </a:rPr>
              <a:t>7. S</a:t>
            </a:r>
            <a:r>
              <a:rPr lang="en-US" sz="3200" dirty="0">
                <a:solidFill>
                  <a:schemeClr val="accent2"/>
                </a:solidFill>
              </a:rPr>
              <a:t>aint-Véran 'Les Pommards' (2019)</a:t>
            </a:r>
            <a:endParaRPr lang="nl-NL" sz="3200" dirty="0">
              <a:solidFill>
                <a:schemeClr val="accent2"/>
              </a:solidFill>
            </a:endParaRPr>
          </a:p>
        </p:txBody>
      </p:sp>
      <p:sp>
        <p:nvSpPr>
          <p:cNvPr id="3" name="Tijdelijke aanduiding voor inhoud 2">
            <a:extLst>
              <a:ext uri="{FF2B5EF4-FFF2-40B4-BE49-F238E27FC236}">
                <a16:creationId xmlns:a16="http://schemas.microsoft.com/office/drawing/2014/main" id="{2DDC8CF7-F056-6A3A-4706-86F75C723E61}"/>
              </a:ext>
            </a:extLst>
          </p:cNvPr>
          <p:cNvSpPr>
            <a:spLocks noGrp="1"/>
          </p:cNvSpPr>
          <p:nvPr>
            <p:ph idx="1"/>
          </p:nvPr>
        </p:nvSpPr>
        <p:spPr>
          <a:xfrm>
            <a:off x="710226" y="1283467"/>
            <a:ext cx="8596668" cy="5021031"/>
          </a:xfrm>
        </p:spPr>
        <p:txBody>
          <a:bodyPr vert="horz" lIns="91440" tIns="45720" rIns="91440" bIns="45720" rtlCol="0" anchor="t">
            <a:normAutofit/>
          </a:bodyPr>
          <a:lstStyle/>
          <a:p>
            <a:r>
              <a:rPr lang="nl-NL" dirty="0"/>
              <a:t>Producent:        </a:t>
            </a:r>
            <a:r>
              <a:rPr lang="en-US" dirty="0">
                <a:solidFill>
                  <a:srgbClr val="000000"/>
                </a:solidFill>
              </a:rPr>
              <a:t>Domaine Deux Roches</a:t>
            </a:r>
          </a:p>
          <a:p>
            <a:pPr>
              <a:spcBef>
                <a:spcPts val="0"/>
              </a:spcBef>
            </a:pPr>
            <a:r>
              <a:rPr lang="nl-NL" dirty="0">
                <a:solidFill>
                  <a:srgbClr val="000000"/>
                </a:solidFill>
              </a:rPr>
              <a:t>Druivenras:       Chardonnay (100%)</a:t>
            </a:r>
            <a:endParaRPr lang="en-US" dirty="0">
              <a:solidFill>
                <a:srgbClr val="000000"/>
              </a:solidFill>
            </a:endParaRPr>
          </a:p>
          <a:p>
            <a:r>
              <a:rPr lang="nl-NL" dirty="0">
                <a:solidFill>
                  <a:srgbClr val="000000"/>
                </a:solidFill>
              </a:rPr>
              <a:t>Alcohol:            13,5%</a:t>
            </a:r>
            <a:endParaRPr lang="en-US" dirty="0">
              <a:solidFill>
                <a:srgbClr val="000000"/>
              </a:solidFill>
            </a:endParaRPr>
          </a:p>
          <a:p>
            <a:r>
              <a:rPr lang="nl-NL" dirty="0">
                <a:solidFill>
                  <a:srgbClr val="000000"/>
                </a:solidFill>
              </a:rPr>
              <a:t>Afsluiting:         Kurk</a:t>
            </a:r>
            <a:endParaRPr lang="en-US" dirty="0">
              <a:solidFill>
                <a:srgbClr val="000000"/>
              </a:solidFill>
            </a:endParaRPr>
          </a:p>
          <a:p>
            <a:r>
              <a:rPr lang="nl-NL" dirty="0">
                <a:solidFill>
                  <a:srgbClr val="404040"/>
                </a:solidFill>
              </a:rPr>
              <a:t>Houdbaarheid:  Nu tot 2026</a:t>
            </a:r>
            <a:endParaRPr lang="en-US" dirty="0">
              <a:solidFill>
                <a:srgbClr val="404040"/>
              </a:solidFill>
            </a:endParaRPr>
          </a:p>
          <a:p>
            <a:r>
              <a:rPr lang="nl-NL" dirty="0">
                <a:solidFill>
                  <a:srgbClr val="404040"/>
                </a:solidFill>
              </a:rPr>
              <a:t>Schenkadvies:  10-12°C</a:t>
            </a:r>
          </a:p>
          <a:p>
            <a:endParaRPr lang="nl-NL" dirty="0"/>
          </a:p>
          <a:p>
            <a:endParaRPr lang="nl-NL" dirty="0"/>
          </a:p>
          <a:p>
            <a:pPr marL="0" indent="0">
              <a:spcBef>
                <a:spcPts val="0"/>
              </a:spcBef>
              <a:buNone/>
            </a:pPr>
            <a:r>
              <a:rPr lang="nl-NL" b="1" dirty="0"/>
              <a:t>Vinificatie en opvoeding: </a:t>
            </a:r>
          </a:p>
          <a:p>
            <a:pPr marL="0" indent="0">
              <a:spcBef>
                <a:spcPts val="0"/>
              </a:spcBef>
              <a:buNone/>
            </a:pPr>
            <a:endParaRPr lang="nl-NL" dirty="0"/>
          </a:p>
          <a:p>
            <a:pPr>
              <a:spcBef>
                <a:spcPts val="0"/>
              </a:spcBef>
            </a:pPr>
            <a:r>
              <a:rPr lang="nl-NL" dirty="0">
                <a:solidFill>
                  <a:srgbClr val="000000"/>
                </a:solidFill>
              </a:rPr>
              <a:t>Deze Saint-Véran is gemaakt van zes verschillende percelen Chardonnay en afkomstig van 65 jaar oude druivenstokken.</a:t>
            </a:r>
          </a:p>
          <a:p>
            <a:pPr>
              <a:spcBef>
                <a:spcPts val="0"/>
              </a:spcBef>
            </a:pPr>
            <a:r>
              <a:rPr lang="nl-NL" dirty="0">
                <a:solidFill>
                  <a:srgbClr val="000000"/>
                </a:solidFill>
              </a:rPr>
              <a:t>Houtrijping.</a:t>
            </a:r>
          </a:p>
          <a:p>
            <a:pPr>
              <a:spcBef>
                <a:spcPts val="0"/>
              </a:spcBef>
            </a:pPr>
            <a:endParaRPr lang="en-US" dirty="0">
              <a:solidFill>
                <a:srgbClr val="000000"/>
              </a:solidFill>
            </a:endParaRPr>
          </a:p>
          <a:p>
            <a:endParaRPr lang="nl-NL" dirty="0"/>
          </a:p>
        </p:txBody>
      </p:sp>
      <p:sp>
        <p:nvSpPr>
          <p:cNvPr id="4" name="Tekstvak 3">
            <a:extLst>
              <a:ext uri="{FF2B5EF4-FFF2-40B4-BE49-F238E27FC236}">
                <a16:creationId xmlns:a16="http://schemas.microsoft.com/office/drawing/2014/main" id="{0422AF0D-28AE-B23A-6C43-0F3799FB27DB}"/>
              </a:ext>
            </a:extLst>
          </p:cNvPr>
          <p:cNvSpPr txBox="1"/>
          <p:nvPr/>
        </p:nvSpPr>
        <p:spPr>
          <a:xfrm>
            <a:off x="11110871" y="5887589"/>
            <a:ext cx="112020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t>€ 29</a:t>
            </a:r>
          </a:p>
          <a:p>
            <a:endParaRPr lang="nl-NL" dirty="0"/>
          </a:p>
        </p:txBody>
      </p:sp>
    </p:spTree>
    <p:extLst>
      <p:ext uri="{BB962C8B-B14F-4D97-AF65-F5344CB8AC3E}">
        <p14:creationId xmlns:p14="http://schemas.microsoft.com/office/powerpoint/2010/main" val="4159809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4E7F5-DDEA-36B5-2E90-3D3748C21810}"/>
              </a:ext>
            </a:extLst>
          </p:cNvPr>
          <p:cNvSpPr>
            <a:spLocks noGrp="1"/>
          </p:cNvSpPr>
          <p:nvPr>
            <p:ph type="title"/>
          </p:nvPr>
        </p:nvSpPr>
        <p:spPr>
          <a:xfrm>
            <a:off x="625231" y="101600"/>
            <a:ext cx="8596668" cy="773724"/>
          </a:xfrm>
        </p:spPr>
        <p:txBody>
          <a:bodyPr/>
          <a:lstStyle/>
          <a:p>
            <a:r>
              <a:rPr lang="en-US" sz="3200" dirty="0">
                <a:solidFill>
                  <a:schemeClr val="accent2"/>
                </a:solidFill>
              </a:rPr>
              <a:t>8. Pouilly-Fuissé 'La Roche' (2014)</a:t>
            </a:r>
            <a:endParaRPr lang="nl-NL" sz="3200" dirty="0">
              <a:solidFill>
                <a:schemeClr val="accent2"/>
              </a:solidFill>
            </a:endParaRPr>
          </a:p>
          <a:p>
            <a:endParaRPr lang="nl-NL" dirty="0"/>
          </a:p>
        </p:txBody>
      </p:sp>
      <p:sp>
        <p:nvSpPr>
          <p:cNvPr id="3" name="Tijdelijke aanduiding voor inhoud 2">
            <a:extLst>
              <a:ext uri="{FF2B5EF4-FFF2-40B4-BE49-F238E27FC236}">
                <a16:creationId xmlns:a16="http://schemas.microsoft.com/office/drawing/2014/main" id="{4A8680EA-C1FE-A63E-3F34-1E32F42D3913}"/>
              </a:ext>
            </a:extLst>
          </p:cNvPr>
          <p:cNvSpPr>
            <a:spLocks noGrp="1"/>
          </p:cNvSpPr>
          <p:nvPr>
            <p:ph idx="1"/>
          </p:nvPr>
        </p:nvSpPr>
        <p:spPr>
          <a:xfrm>
            <a:off x="573128" y="825461"/>
            <a:ext cx="8596668" cy="5658772"/>
          </a:xfrm>
        </p:spPr>
        <p:txBody>
          <a:bodyPr vert="horz" lIns="91440" tIns="45720" rIns="91440" bIns="45720" rtlCol="0" anchor="t">
            <a:noAutofit/>
          </a:bodyPr>
          <a:lstStyle/>
          <a:p>
            <a:r>
              <a:rPr lang="en-US" sz="2000" dirty="0"/>
              <a:t>Producent:        Maison Verget</a:t>
            </a:r>
          </a:p>
          <a:p>
            <a:r>
              <a:rPr lang="nl-NL" sz="2000" dirty="0">
                <a:solidFill>
                  <a:srgbClr val="000000"/>
                </a:solidFill>
                <a:latin typeface="Trebuchet MS"/>
                <a:cs typeface="Helvetica"/>
              </a:rPr>
              <a:t>Druivenras:       </a:t>
            </a:r>
            <a:r>
              <a:rPr lang="nl-NL" sz="2000" dirty="0">
                <a:solidFill>
                  <a:srgbClr val="404040"/>
                </a:solidFill>
                <a:latin typeface="Trebuchet MS"/>
                <a:cs typeface="Helvetica"/>
              </a:rPr>
              <a:t>Chardonnay (100%)</a:t>
            </a:r>
          </a:p>
          <a:p>
            <a:r>
              <a:rPr lang="nl-NL" sz="2000" dirty="0">
                <a:solidFill>
                  <a:srgbClr val="000000"/>
                </a:solidFill>
                <a:latin typeface="Trebuchet MS"/>
                <a:cs typeface="Helvetica"/>
              </a:rPr>
              <a:t>Alcohol:            12%</a:t>
            </a:r>
          </a:p>
          <a:p>
            <a:r>
              <a:rPr lang="nl-NL" sz="2000" dirty="0">
                <a:solidFill>
                  <a:srgbClr val="000000"/>
                </a:solidFill>
                <a:latin typeface="Trebuchet MS"/>
                <a:cs typeface="Helvetica"/>
              </a:rPr>
              <a:t>Afsluiting:         Kurk</a:t>
            </a:r>
            <a:endParaRPr lang="en-US" sz="2000" dirty="0">
              <a:solidFill>
                <a:srgbClr val="000000"/>
              </a:solidFill>
              <a:latin typeface="Trebuchet MS"/>
              <a:cs typeface="Helvetica"/>
            </a:endParaRPr>
          </a:p>
          <a:p>
            <a:r>
              <a:rPr lang="nl-NL" sz="2000" dirty="0">
                <a:latin typeface="Trebuchet MS"/>
                <a:cs typeface="Helvetica"/>
              </a:rPr>
              <a:t>Houdbaarheid:  Nu tot 2024+</a:t>
            </a:r>
            <a:endParaRPr lang="en-US" sz="2000" dirty="0">
              <a:latin typeface="Trebuchet MS"/>
              <a:cs typeface="Helvetica"/>
            </a:endParaRPr>
          </a:p>
          <a:p>
            <a:r>
              <a:rPr lang="nl-NL" sz="2000" dirty="0">
                <a:latin typeface="Trebuchet MS"/>
                <a:cs typeface="Helvetica"/>
              </a:rPr>
              <a:t>Schenkadvies:  10-12°C </a:t>
            </a:r>
            <a:endParaRPr lang="en-US" sz="2000" dirty="0">
              <a:latin typeface="Trebuchet MS"/>
              <a:cs typeface="Helvetica"/>
            </a:endParaRPr>
          </a:p>
          <a:p>
            <a:r>
              <a:rPr lang="nl-NL" sz="2000" dirty="0">
                <a:ea typeface="+mn-lt"/>
                <a:cs typeface="+mn-lt"/>
              </a:rPr>
              <a:t>Bodem:            Zanderige leem en klei</a:t>
            </a:r>
            <a:endParaRPr lang="en-US" sz="2000" dirty="0">
              <a:ea typeface="+mn-lt"/>
              <a:cs typeface="Helvetica"/>
            </a:endParaRPr>
          </a:p>
          <a:p>
            <a:endParaRPr lang="nl-NL" sz="2000" dirty="0">
              <a:cs typeface="Helvetica"/>
            </a:endParaRPr>
          </a:p>
          <a:p>
            <a:pPr>
              <a:buNone/>
            </a:pPr>
            <a:r>
              <a:rPr lang="nl-NL" sz="2000" b="1" dirty="0">
                <a:latin typeface="Trebuchet MS"/>
                <a:cs typeface="Helvetica"/>
              </a:rPr>
              <a:t>Vinificatie en opvoeding: </a:t>
            </a:r>
            <a:endParaRPr lang="nl-NL" sz="2000" dirty="0">
              <a:latin typeface="Trebuchet MS"/>
              <a:cs typeface="Helvetica"/>
            </a:endParaRPr>
          </a:p>
          <a:p>
            <a:pPr>
              <a:buFont typeface="Calibri" charset="2"/>
              <a:buChar char="-"/>
            </a:pPr>
            <a:r>
              <a:rPr lang="nl-NL" sz="2000" dirty="0">
                <a:ea typeface="+mn-lt"/>
                <a:cs typeface="+mn-lt"/>
              </a:rPr>
              <a:t>De druiven zijn afkomstig van 5 verschillende percelen, </a:t>
            </a:r>
            <a:endParaRPr lang="nl-NL" sz="2000" dirty="0">
              <a:ea typeface="+mn-lt"/>
              <a:cs typeface="Helvetica"/>
            </a:endParaRPr>
          </a:p>
          <a:p>
            <a:pPr>
              <a:buFont typeface="Calibri" charset="2"/>
              <a:buChar char="-"/>
            </a:pPr>
            <a:r>
              <a:rPr lang="nl-NL" sz="2000" dirty="0">
                <a:ea typeface="+mn-lt"/>
                <a:cs typeface="+mn-lt"/>
              </a:rPr>
              <a:t>Malolactische gisting gehad </a:t>
            </a:r>
            <a:endParaRPr lang="nl-NL" sz="2000" dirty="0">
              <a:ea typeface="+mn-lt"/>
              <a:cs typeface="Helvetica"/>
            </a:endParaRPr>
          </a:p>
          <a:p>
            <a:pPr>
              <a:buFont typeface="Calibri" charset="2"/>
              <a:buChar char="-"/>
            </a:pPr>
            <a:r>
              <a:rPr lang="nl-NL" sz="2000" dirty="0">
                <a:ea typeface="+mn-lt"/>
                <a:cs typeface="+mn-lt"/>
              </a:rPr>
              <a:t>Fermentatie in eiken vat </a:t>
            </a:r>
            <a:endParaRPr lang="nl-NL" sz="2000" dirty="0">
              <a:ea typeface="+mn-lt"/>
              <a:cs typeface="Helvetica"/>
            </a:endParaRPr>
          </a:p>
          <a:p>
            <a:pPr>
              <a:buFont typeface="Calibri" charset="2"/>
              <a:buChar char="-"/>
            </a:pPr>
            <a:r>
              <a:rPr lang="nl-NL" sz="2000" dirty="0">
                <a:ea typeface="+mn-lt"/>
                <a:cs typeface="+mn-lt"/>
              </a:rPr>
              <a:t>"Sur lie" rijping.</a:t>
            </a:r>
            <a:endParaRPr lang="nl-NL" sz="2000" dirty="0">
              <a:latin typeface="Trebuchet MS"/>
              <a:cs typeface="Helvetica"/>
            </a:endParaRPr>
          </a:p>
          <a:p>
            <a:endParaRPr lang="en-US" sz="1000" dirty="0">
              <a:latin typeface="Helvetica"/>
              <a:cs typeface="Helvetica"/>
            </a:endParaRPr>
          </a:p>
          <a:p>
            <a:endParaRPr lang="en-US" sz="2800" dirty="0"/>
          </a:p>
        </p:txBody>
      </p:sp>
      <p:sp>
        <p:nvSpPr>
          <p:cNvPr id="4" name="Tekstvak 3">
            <a:extLst>
              <a:ext uri="{FF2B5EF4-FFF2-40B4-BE49-F238E27FC236}">
                <a16:creationId xmlns:a16="http://schemas.microsoft.com/office/drawing/2014/main" id="{D071EF7C-6BDE-2DF4-CF58-EF4D7B122D70}"/>
              </a:ext>
            </a:extLst>
          </p:cNvPr>
          <p:cNvSpPr txBox="1"/>
          <p:nvPr/>
        </p:nvSpPr>
        <p:spPr>
          <a:xfrm>
            <a:off x="10537743" y="6017846"/>
            <a:ext cx="1458871"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t>€ 32,-</a:t>
            </a:r>
          </a:p>
          <a:p>
            <a:endParaRPr lang="nl-NL" dirty="0"/>
          </a:p>
        </p:txBody>
      </p:sp>
      <p:pic>
        <p:nvPicPr>
          <p:cNvPr id="5" name="Afbeelding 5" descr="Afbeelding met hemel, buitenshuis, veld, groen&#10;&#10;Automatisch gegenereerde beschrijving">
            <a:extLst>
              <a:ext uri="{FF2B5EF4-FFF2-40B4-BE49-F238E27FC236}">
                <a16:creationId xmlns:a16="http://schemas.microsoft.com/office/drawing/2014/main" id="{CA10E14E-1C08-924C-BCCA-A1AE47F933DB}"/>
              </a:ext>
            </a:extLst>
          </p:cNvPr>
          <p:cNvPicPr>
            <a:picLocks noChangeAspect="1"/>
          </p:cNvPicPr>
          <p:nvPr/>
        </p:nvPicPr>
        <p:blipFill rotWithShape="1">
          <a:blip r:embed="rId2"/>
          <a:srcRect l="9121" r="4242"/>
          <a:stretch/>
        </p:blipFill>
        <p:spPr>
          <a:xfrm>
            <a:off x="7203988" y="-1"/>
            <a:ext cx="4988011"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6" name="Tekstvak 5">
            <a:extLst>
              <a:ext uri="{FF2B5EF4-FFF2-40B4-BE49-F238E27FC236}">
                <a16:creationId xmlns:a16="http://schemas.microsoft.com/office/drawing/2014/main" id="{20D091F2-6FF1-6642-B4B8-62AB19749171}"/>
              </a:ext>
            </a:extLst>
          </p:cNvPr>
          <p:cNvSpPr txBox="1"/>
          <p:nvPr/>
        </p:nvSpPr>
        <p:spPr>
          <a:xfrm>
            <a:off x="6079524" y="6178378"/>
            <a:ext cx="929079" cy="369332"/>
          </a:xfrm>
          <a:prstGeom prst="rect">
            <a:avLst/>
          </a:prstGeom>
          <a:noFill/>
        </p:spPr>
        <p:txBody>
          <a:bodyPr wrap="square" rtlCol="0">
            <a:spAutoFit/>
          </a:bodyPr>
          <a:lstStyle/>
          <a:p>
            <a:r>
              <a:rPr lang="nl-NL" dirty="0"/>
              <a:t>€ 40</a:t>
            </a:r>
          </a:p>
        </p:txBody>
      </p:sp>
    </p:spTree>
    <p:extLst>
      <p:ext uri="{BB962C8B-B14F-4D97-AF65-F5344CB8AC3E}">
        <p14:creationId xmlns:p14="http://schemas.microsoft.com/office/powerpoint/2010/main" val="2040792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F6BD1-B7D1-BD3E-140D-106D6EAB01AA}"/>
              </a:ext>
            </a:extLst>
          </p:cNvPr>
          <p:cNvSpPr>
            <a:spLocks noGrp="1"/>
          </p:cNvSpPr>
          <p:nvPr>
            <p:ph type="title"/>
          </p:nvPr>
        </p:nvSpPr>
        <p:spPr>
          <a:xfrm>
            <a:off x="628173" y="240890"/>
            <a:ext cx="8596668" cy="878840"/>
          </a:xfrm>
        </p:spPr>
        <p:txBody>
          <a:bodyPr>
            <a:normAutofit/>
          </a:bodyPr>
          <a:lstStyle/>
          <a:p>
            <a:r>
              <a:rPr lang="nl-NL" dirty="0">
                <a:solidFill>
                  <a:schemeClr val="accent2"/>
                </a:solidFill>
              </a:rPr>
              <a:t>9</a:t>
            </a:r>
            <a:r>
              <a:rPr lang="nl-NL" sz="3200" dirty="0">
                <a:solidFill>
                  <a:schemeClr val="accent2"/>
                </a:solidFill>
              </a:rPr>
              <a:t>. Pouilly-Fuissé 'Au Vignerais' (2019)</a:t>
            </a:r>
          </a:p>
        </p:txBody>
      </p:sp>
      <p:sp>
        <p:nvSpPr>
          <p:cNvPr id="3" name="Tijdelijke aanduiding voor inhoud 2">
            <a:extLst>
              <a:ext uri="{FF2B5EF4-FFF2-40B4-BE49-F238E27FC236}">
                <a16:creationId xmlns:a16="http://schemas.microsoft.com/office/drawing/2014/main" id="{53E77902-0D92-0ADB-E064-93D694B84E59}"/>
              </a:ext>
            </a:extLst>
          </p:cNvPr>
          <p:cNvSpPr>
            <a:spLocks noGrp="1"/>
          </p:cNvSpPr>
          <p:nvPr>
            <p:ph idx="1"/>
          </p:nvPr>
        </p:nvSpPr>
        <p:spPr>
          <a:xfrm>
            <a:off x="628173" y="1128530"/>
            <a:ext cx="9572028" cy="5500145"/>
          </a:xfrm>
        </p:spPr>
        <p:txBody>
          <a:bodyPr vert="horz" lIns="91440" tIns="45720" rIns="91440" bIns="45720" rtlCol="0" anchor="t">
            <a:normAutofit/>
          </a:bodyPr>
          <a:lstStyle/>
          <a:p>
            <a:r>
              <a:rPr lang="nl-NL" sz="1900" dirty="0">
                <a:ea typeface="+mn-lt"/>
                <a:cs typeface="+mn-lt"/>
              </a:rPr>
              <a:t>Producent:          </a:t>
            </a:r>
            <a:r>
              <a:rPr lang="nl-NL" sz="2000" dirty="0">
                <a:ea typeface="+mn-lt"/>
                <a:cs typeface="+mn-lt"/>
              </a:rPr>
              <a:t>Domaine La Soufrandière</a:t>
            </a:r>
            <a:endParaRPr lang="nl-NL" sz="2000" dirty="0"/>
          </a:p>
          <a:p>
            <a:r>
              <a:rPr lang="nl-NL" sz="2000" dirty="0">
                <a:solidFill>
                  <a:schemeClr val="tx1"/>
                </a:solidFill>
                <a:latin typeface="Trebuchet MS"/>
                <a:ea typeface="+mn-lt"/>
                <a:cs typeface="Helvetica"/>
              </a:rPr>
              <a:t>Druivenras:       100% Chardonnay</a:t>
            </a:r>
            <a:endParaRPr lang="en-US" sz="2000" dirty="0">
              <a:solidFill>
                <a:schemeClr val="tx1"/>
              </a:solidFill>
              <a:latin typeface="Trebuchet MS"/>
              <a:ea typeface="+mn-lt"/>
              <a:cs typeface="Helvetica"/>
            </a:endParaRPr>
          </a:p>
          <a:p>
            <a:r>
              <a:rPr lang="nl-NL" sz="2000" dirty="0">
                <a:solidFill>
                  <a:schemeClr val="tx1"/>
                </a:solidFill>
                <a:latin typeface="Trebuchet MS"/>
                <a:ea typeface="+mn-lt"/>
                <a:cs typeface="Helvetica"/>
              </a:rPr>
              <a:t>Biologisch:        </a:t>
            </a:r>
            <a:r>
              <a:rPr lang="nl-NL" sz="2000" dirty="0">
                <a:latin typeface="Trebuchet MS"/>
                <a:ea typeface="+mn-lt"/>
                <a:cs typeface="Helvetica"/>
              </a:rPr>
              <a:t>Biologisch-Dynamisch gecertificeerd</a:t>
            </a:r>
            <a:endParaRPr lang="nl-NL" sz="2000" dirty="0">
              <a:solidFill>
                <a:schemeClr val="tx1"/>
              </a:solidFill>
              <a:latin typeface="Trebuchet MS"/>
              <a:ea typeface="+mn-lt"/>
              <a:cs typeface="Helvetica"/>
            </a:endParaRPr>
          </a:p>
          <a:p>
            <a:r>
              <a:rPr lang="nl-NL" sz="2000" dirty="0">
                <a:solidFill>
                  <a:schemeClr val="tx1"/>
                </a:solidFill>
                <a:latin typeface="Trebuchet MS"/>
                <a:ea typeface="+mn-lt"/>
                <a:cs typeface="Helvetica"/>
              </a:rPr>
              <a:t>Alcohol:            13%</a:t>
            </a:r>
            <a:endParaRPr lang="en-US" sz="2000" dirty="0">
              <a:solidFill>
                <a:schemeClr val="tx1"/>
              </a:solidFill>
              <a:latin typeface="Trebuchet MS"/>
              <a:ea typeface="+mn-lt"/>
              <a:cs typeface="Helvetica"/>
            </a:endParaRPr>
          </a:p>
          <a:p>
            <a:r>
              <a:rPr lang="nl-NL" sz="2000" dirty="0">
                <a:solidFill>
                  <a:schemeClr val="tx1"/>
                </a:solidFill>
                <a:latin typeface="Trebuchet MS"/>
                <a:ea typeface="+mn-lt"/>
                <a:cs typeface="Helvetica"/>
              </a:rPr>
              <a:t>Afsluiting:         Kurk</a:t>
            </a:r>
            <a:endParaRPr lang="en-US" sz="2000" dirty="0">
              <a:solidFill>
                <a:schemeClr val="tx1"/>
              </a:solidFill>
              <a:latin typeface="Trebuchet MS"/>
              <a:ea typeface="+mn-lt"/>
              <a:cs typeface="Helvetica"/>
            </a:endParaRPr>
          </a:p>
          <a:p>
            <a:r>
              <a:rPr lang="nl-NL" sz="2000" dirty="0">
                <a:solidFill>
                  <a:srgbClr val="404040"/>
                </a:solidFill>
                <a:latin typeface="Trebuchet MS"/>
                <a:ea typeface="+mn-lt"/>
                <a:cs typeface="Helvetica"/>
              </a:rPr>
              <a:t>Houdbaarheid:  Nu tot 2030</a:t>
            </a:r>
            <a:endParaRPr lang="en-US" sz="2000" dirty="0">
              <a:solidFill>
                <a:srgbClr val="404040"/>
              </a:solidFill>
              <a:latin typeface="Trebuchet MS"/>
              <a:ea typeface="+mn-lt"/>
              <a:cs typeface="Helvetica"/>
            </a:endParaRPr>
          </a:p>
          <a:p>
            <a:r>
              <a:rPr lang="nl-NL" sz="2200" dirty="0">
                <a:solidFill>
                  <a:srgbClr val="404040"/>
                </a:solidFill>
                <a:latin typeface="Trebuchet MS"/>
                <a:ea typeface="+mn-lt"/>
                <a:cs typeface="Helvetica"/>
              </a:rPr>
              <a:t>Schenkadvies:  10-12°C </a:t>
            </a:r>
            <a:endParaRPr lang="nl-NL" sz="2000" dirty="0">
              <a:solidFill>
                <a:srgbClr val="404040"/>
              </a:solidFill>
              <a:latin typeface="Trebuchet MS"/>
              <a:ea typeface="+mn-lt"/>
              <a:cs typeface="Helvetica"/>
            </a:endParaRPr>
          </a:p>
          <a:p>
            <a:r>
              <a:rPr lang="nl-NL" sz="2100" dirty="0">
                <a:solidFill>
                  <a:srgbClr val="404040"/>
                </a:solidFill>
                <a:latin typeface="Trebuchet MS"/>
                <a:ea typeface="+mn-lt"/>
                <a:cs typeface="Helvetica"/>
              </a:rPr>
              <a:t>Expositie:          </a:t>
            </a:r>
            <a:r>
              <a:rPr lang="nl-NL" sz="2100" dirty="0">
                <a:solidFill>
                  <a:srgbClr val="404040"/>
                </a:solidFill>
                <a:latin typeface="Helvetica"/>
                <a:ea typeface="+mn-lt"/>
                <a:cs typeface="Helvetica"/>
              </a:rPr>
              <a:t>Aan de voet ten oosten van de Roche de Vergisson </a:t>
            </a:r>
          </a:p>
          <a:p>
            <a:pPr marL="0" indent="0">
              <a:buNone/>
            </a:pPr>
            <a:endParaRPr lang="nl-NL" sz="2000" b="1" dirty="0">
              <a:solidFill>
                <a:srgbClr val="404040"/>
              </a:solidFill>
              <a:latin typeface="Trebuchet MS"/>
              <a:ea typeface="+mn-lt"/>
              <a:cs typeface="Helvetica"/>
            </a:endParaRPr>
          </a:p>
          <a:p>
            <a:pPr marL="0" indent="0">
              <a:buNone/>
            </a:pPr>
            <a:r>
              <a:rPr lang="nl-NL" sz="2000" b="1" dirty="0">
                <a:solidFill>
                  <a:srgbClr val="404040"/>
                </a:solidFill>
                <a:latin typeface="Trebuchet MS"/>
                <a:ea typeface="+mn-lt"/>
                <a:cs typeface="Helvetica"/>
              </a:rPr>
              <a:t>Vinificatie en opvoeding: </a:t>
            </a:r>
            <a:endParaRPr lang="nl-NL" sz="2000" dirty="0">
              <a:solidFill>
                <a:srgbClr val="404040"/>
              </a:solidFill>
              <a:latin typeface="Trebuchet MS"/>
              <a:ea typeface="+mn-lt"/>
              <a:cs typeface="Helvetica"/>
            </a:endParaRPr>
          </a:p>
          <a:p>
            <a:pPr marL="0" indent="0">
              <a:buNone/>
            </a:pPr>
            <a:r>
              <a:rPr lang="nl-NL" sz="2000" dirty="0">
                <a:solidFill>
                  <a:srgbClr val="404040"/>
                </a:solidFill>
                <a:latin typeface="Trebuchet MS"/>
                <a:ea typeface="+mn-lt"/>
                <a:cs typeface="Helvetica"/>
              </a:rPr>
              <a:t>Een assemblage van verschillende percelen uit de Mâconnais. </a:t>
            </a:r>
          </a:p>
          <a:p>
            <a:pPr marL="0" indent="0">
              <a:buNone/>
            </a:pPr>
            <a:r>
              <a:rPr lang="nl-NL" sz="2000" dirty="0">
                <a:solidFill>
                  <a:srgbClr val="404040"/>
                </a:solidFill>
                <a:latin typeface="Trebuchet MS"/>
                <a:ea typeface="+mn-lt"/>
                <a:cs typeface="Helvetica"/>
              </a:rPr>
              <a:t>En een opvoeding op cuvée met langere tijd op de fijne gistsporen. </a:t>
            </a:r>
          </a:p>
          <a:p>
            <a:endParaRPr lang="nl-NL" sz="2000" dirty="0">
              <a:solidFill>
                <a:srgbClr val="404040"/>
              </a:solidFill>
              <a:latin typeface="Trebuchet MS"/>
              <a:ea typeface="+mn-lt"/>
              <a:cs typeface="Helvetica"/>
            </a:endParaRPr>
          </a:p>
          <a:p>
            <a:endParaRPr lang="nl-NL" sz="2800" dirty="0">
              <a:solidFill>
                <a:srgbClr val="404040"/>
              </a:solidFill>
              <a:latin typeface="Trebuchet MS"/>
              <a:ea typeface="+mn-lt"/>
              <a:cs typeface="Helvetica"/>
            </a:endParaRPr>
          </a:p>
          <a:p>
            <a:endParaRPr lang="nl-NL" sz="1200" i="1" dirty="0">
              <a:solidFill>
                <a:srgbClr val="67002D"/>
              </a:solidFill>
              <a:latin typeface="Helvetica"/>
              <a:ea typeface="+mn-lt"/>
              <a:cs typeface="Helvetica"/>
            </a:endParaRPr>
          </a:p>
          <a:p>
            <a:endParaRPr lang="nl-NL" sz="2800" dirty="0">
              <a:ea typeface="+mn-lt"/>
              <a:cs typeface="+mn-lt"/>
            </a:endParaRPr>
          </a:p>
          <a:p>
            <a:endParaRPr lang="nl-NL" sz="2800" dirty="0">
              <a:ea typeface="+mn-lt"/>
              <a:cs typeface="+mn-lt"/>
            </a:endParaRPr>
          </a:p>
          <a:p>
            <a:endParaRPr lang="nl-NL" sz="2800" dirty="0">
              <a:ea typeface="+mn-lt"/>
              <a:cs typeface="+mn-lt"/>
            </a:endParaRPr>
          </a:p>
          <a:p>
            <a:endParaRPr lang="nl-NL" sz="2800" dirty="0"/>
          </a:p>
          <a:p>
            <a:endParaRPr lang="en-US" sz="2800" dirty="0"/>
          </a:p>
          <a:p>
            <a:endParaRPr lang="nl-NL" dirty="0"/>
          </a:p>
        </p:txBody>
      </p:sp>
      <p:sp>
        <p:nvSpPr>
          <p:cNvPr id="4" name="Tekstvak 3">
            <a:extLst>
              <a:ext uri="{FF2B5EF4-FFF2-40B4-BE49-F238E27FC236}">
                <a16:creationId xmlns:a16="http://schemas.microsoft.com/office/drawing/2014/main" id="{0F9BE306-789F-8DDA-FC28-08EB8C84817E}"/>
              </a:ext>
            </a:extLst>
          </p:cNvPr>
          <p:cNvSpPr txBox="1"/>
          <p:nvPr/>
        </p:nvSpPr>
        <p:spPr>
          <a:xfrm>
            <a:off x="9886461" y="5757333"/>
            <a:ext cx="20841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t>€ 45,-</a:t>
            </a:r>
          </a:p>
        </p:txBody>
      </p:sp>
    </p:spTree>
    <p:extLst>
      <p:ext uri="{BB962C8B-B14F-4D97-AF65-F5344CB8AC3E}">
        <p14:creationId xmlns:p14="http://schemas.microsoft.com/office/powerpoint/2010/main" val="2128324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5FCF3-2F49-D848-A0D8-C59F48831C96}"/>
              </a:ext>
            </a:extLst>
          </p:cNvPr>
          <p:cNvSpPr>
            <a:spLocks noGrp="1"/>
          </p:cNvSpPr>
          <p:nvPr>
            <p:ph type="title"/>
          </p:nvPr>
        </p:nvSpPr>
        <p:spPr/>
        <p:txBody>
          <a:bodyPr/>
          <a:lstStyle/>
          <a:p>
            <a:r>
              <a:rPr lang="nl-NL" dirty="0"/>
              <a:t>10. </a:t>
            </a:r>
            <a:r>
              <a:rPr lang="nl-NL" dirty="0" err="1"/>
              <a:t>Marsigny</a:t>
            </a:r>
            <a:r>
              <a:rPr lang="nl-NL" dirty="0"/>
              <a:t> </a:t>
            </a:r>
            <a:r>
              <a:rPr lang="nl-NL" dirty="0" err="1"/>
              <a:t>crémant</a:t>
            </a:r>
            <a:r>
              <a:rPr lang="nl-NL" dirty="0"/>
              <a:t> de Bourgogne</a:t>
            </a:r>
            <a:br>
              <a:rPr lang="nl-NL" dirty="0"/>
            </a:br>
            <a:r>
              <a:rPr lang="nl-NL" dirty="0"/>
              <a:t>Blanc de </a:t>
            </a:r>
            <a:r>
              <a:rPr lang="nl-NL" dirty="0" err="1"/>
              <a:t>Noir</a:t>
            </a:r>
            <a:endParaRPr lang="nl-NL" dirty="0"/>
          </a:p>
        </p:txBody>
      </p:sp>
      <p:sp>
        <p:nvSpPr>
          <p:cNvPr id="3" name="Tijdelijke aanduiding voor inhoud 2">
            <a:extLst>
              <a:ext uri="{FF2B5EF4-FFF2-40B4-BE49-F238E27FC236}">
                <a16:creationId xmlns:a16="http://schemas.microsoft.com/office/drawing/2014/main" id="{1464C1FF-A188-B94F-8B67-7219E61716C8}"/>
              </a:ext>
            </a:extLst>
          </p:cNvPr>
          <p:cNvSpPr>
            <a:spLocks noGrp="1"/>
          </p:cNvSpPr>
          <p:nvPr>
            <p:ph idx="1"/>
          </p:nvPr>
        </p:nvSpPr>
        <p:spPr/>
        <p:txBody>
          <a:bodyPr/>
          <a:lstStyle/>
          <a:p>
            <a:r>
              <a:rPr lang="nl-NL" dirty="0"/>
              <a:t>Brut</a:t>
            </a:r>
          </a:p>
          <a:p>
            <a:r>
              <a:rPr lang="nl-NL" dirty="0"/>
              <a:t>Druiven:             Pinot </a:t>
            </a:r>
            <a:r>
              <a:rPr lang="nl-NL" dirty="0" err="1"/>
              <a:t>Noir</a:t>
            </a:r>
            <a:r>
              <a:rPr lang="nl-NL" dirty="0"/>
              <a:t> en </a:t>
            </a:r>
            <a:r>
              <a:rPr lang="nl-NL" dirty="0" err="1"/>
              <a:t>Gamay</a:t>
            </a:r>
            <a:endParaRPr lang="nl-NL" dirty="0"/>
          </a:p>
          <a:p>
            <a:r>
              <a:rPr lang="nl-NL" dirty="0"/>
              <a:t>Alcohol:             12% vol</a:t>
            </a:r>
          </a:p>
          <a:p>
            <a:r>
              <a:rPr lang="nl-NL" dirty="0"/>
              <a:t>Schenkadvies:	    6-8* C</a:t>
            </a:r>
          </a:p>
        </p:txBody>
      </p:sp>
    </p:spTree>
    <p:extLst>
      <p:ext uri="{BB962C8B-B14F-4D97-AF65-F5344CB8AC3E}">
        <p14:creationId xmlns:p14="http://schemas.microsoft.com/office/powerpoint/2010/main" val="23081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8912A-6319-EC0D-CEB7-2855AC12132F}"/>
              </a:ext>
            </a:extLst>
          </p:cNvPr>
          <p:cNvSpPr>
            <a:spLocks noGrp="1"/>
          </p:cNvSpPr>
          <p:nvPr>
            <p:ph type="title"/>
          </p:nvPr>
        </p:nvSpPr>
        <p:spPr>
          <a:xfrm>
            <a:off x="677334" y="293298"/>
            <a:ext cx="8596668" cy="643467"/>
          </a:xfrm>
        </p:spPr>
        <p:txBody>
          <a:bodyPr/>
          <a:lstStyle/>
          <a:p>
            <a:r>
              <a:rPr lang="nl-NL" sz="3200" dirty="0">
                <a:solidFill>
                  <a:schemeClr val="accent2"/>
                </a:solidFill>
              </a:rPr>
              <a:t>11. Rully blanc </a:t>
            </a:r>
            <a:r>
              <a:rPr lang="en-US" sz="3200" dirty="0">
                <a:solidFill>
                  <a:schemeClr val="accent2"/>
                </a:solidFill>
              </a:rPr>
              <a:t>(2020)</a:t>
            </a:r>
            <a:endParaRPr lang="nl-NL" sz="3200" dirty="0">
              <a:solidFill>
                <a:schemeClr val="accent2"/>
              </a:solidFill>
            </a:endParaRPr>
          </a:p>
        </p:txBody>
      </p:sp>
      <p:sp>
        <p:nvSpPr>
          <p:cNvPr id="4" name="Tekstvak 3">
            <a:extLst>
              <a:ext uri="{FF2B5EF4-FFF2-40B4-BE49-F238E27FC236}">
                <a16:creationId xmlns:a16="http://schemas.microsoft.com/office/drawing/2014/main" id="{43EEB9C1-0FA3-6D3B-78BC-DC7679331F9E}"/>
              </a:ext>
            </a:extLst>
          </p:cNvPr>
          <p:cNvSpPr txBox="1"/>
          <p:nvPr/>
        </p:nvSpPr>
        <p:spPr>
          <a:xfrm>
            <a:off x="10700319" y="6095631"/>
            <a:ext cx="12558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t>€ 29,-</a:t>
            </a:r>
          </a:p>
        </p:txBody>
      </p:sp>
      <p:sp>
        <p:nvSpPr>
          <p:cNvPr id="6" name="Tijdelijke aanduiding voor inhoud 5">
            <a:extLst>
              <a:ext uri="{FF2B5EF4-FFF2-40B4-BE49-F238E27FC236}">
                <a16:creationId xmlns:a16="http://schemas.microsoft.com/office/drawing/2014/main" id="{CEF11761-A529-A672-411B-73C88206CFDC}"/>
              </a:ext>
            </a:extLst>
          </p:cNvPr>
          <p:cNvSpPr>
            <a:spLocks noGrp="1"/>
          </p:cNvSpPr>
          <p:nvPr>
            <p:ph idx="1"/>
          </p:nvPr>
        </p:nvSpPr>
        <p:spPr>
          <a:xfrm>
            <a:off x="677334" y="1345043"/>
            <a:ext cx="8596668" cy="4555093"/>
          </a:xfrm>
        </p:spPr>
        <p:txBody>
          <a:bodyPr>
            <a:normAutofit/>
          </a:bodyPr>
          <a:lstStyle/>
          <a:p>
            <a:pPr lvl="0"/>
            <a:r>
              <a:rPr lang="nl-NL" dirty="0"/>
              <a:t>Producent:           Domaine Michel Briday </a:t>
            </a:r>
            <a:endParaRPr lang="en-US" dirty="0"/>
          </a:p>
          <a:p>
            <a:pPr lvl="0"/>
            <a:r>
              <a:rPr lang="nl-NL" dirty="0"/>
              <a:t>Druivenras:          100% Chardonnay</a:t>
            </a:r>
            <a:endParaRPr lang="en-US" dirty="0"/>
          </a:p>
          <a:p>
            <a:pPr lvl="0"/>
            <a:r>
              <a:rPr lang="en-US" dirty="0"/>
              <a:t>Biologisch:           </a:t>
            </a:r>
            <a:r>
              <a:rPr lang="en-US" dirty="0" err="1"/>
              <a:t>Biologisch-Dynamisch</a:t>
            </a:r>
            <a:r>
              <a:rPr lang="en-US" dirty="0"/>
              <a:t> </a:t>
            </a:r>
            <a:r>
              <a:rPr lang="en-US" dirty="0" err="1"/>
              <a:t>gecertificeerd</a:t>
            </a:r>
            <a:endParaRPr lang="en-US" dirty="0"/>
          </a:p>
          <a:p>
            <a:pPr lvl="0"/>
            <a:r>
              <a:rPr lang="nl-NL" dirty="0"/>
              <a:t>Alcohol:               13%</a:t>
            </a:r>
            <a:endParaRPr lang="en-US" dirty="0"/>
          </a:p>
          <a:p>
            <a:pPr lvl="0"/>
            <a:r>
              <a:rPr lang="nl-NL" dirty="0"/>
              <a:t>Afsluiting:            Kurk</a:t>
            </a:r>
            <a:endParaRPr lang="en-US" dirty="0"/>
          </a:p>
          <a:p>
            <a:pPr lvl="0"/>
            <a:r>
              <a:rPr lang="nl-NL" dirty="0"/>
              <a:t>Houdbaarheid:     tot 2025</a:t>
            </a:r>
            <a:endParaRPr lang="en-US" dirty="0"/>
          </a:p>
          <a:p>
            <a:pPr lvl="0"/>
            <a:r>
              <a:rPr lang="nl-NL" dirty="0"/>
              <a:t>Schenkadvies:      10-12°C </a:t>
            </a:r>
            <a:endParaRPr lang="en-US" dirty="0"/>
          </a:p>
          <a:p>
            <a:pPr marL="0" lvl="0" indent="0">
              <a:buNone/>
            </a:pPr>
            <a:endParaRPr lang="nl-NL" b="1" dirty="0"/>
          </a:p>
          <a:p>
            <a:pPr marL="0" lvl="0" indent="0">
              <a:buNone/>
            </a:pPr>
            <a:r>
              <a:rPr lang="nl-NL" b="1" dirty="0"/>
              <a:t>Vinificatie en opvoeding: </a:t>
            </a:r>
            <a:endParaRPr lang="en-US" dirty="0"/>
          </a:p>
          <a:p>
            <a:pPr lvl="0"/>
            <a:r>
              <a:rPr lang="nl-NL" dirty="0"/>
              <a:t>Twee delen rijpten op </a:t>
            </a:r>
            <a:r>
              <a:rPr lang="nl-NL" dirty="0" err="1"/>
              <a:t>cuvée</a:t>
            </a:r>
            <a:r>
              <a:rPr lang="nl-NL" dirty="0"/>
              <a:t>, een deel op eikenhout, waarvan 15% nieuw (hout). Dit geeft de wijn net wat extra volume.</a:t>
            </a:r>
          </a:p>
          <a:p>
            <a:endParaRPr lang="nl-NL" dirty="0"/>
          </a:p>
        </p:txBody>
      </p:sp>
    </p:spTree>
    <p:extLst>
      <p:ext uri="{BB962C8B-B14F-4D97-AF65-F5344CB8AC3E}">
        <p14:creationId xmlns:p14="http://schemas.microsoft.com/office/powerpoint/2010/main" val="13276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2BAEE-DAF8-BF03-8B74-25A30F28E949}"/>
              </a:ext>
            </a:extLst>
          </p:cNvPr>
          <p:cNvSpPr>
            <a:spLocks noGrp="1"/>
          </p:cNvSpPr>
          <p:nvPr>
            <p:ph type="title"/>
          </p:nvPr>
        </p:nvSpPr>
        <p:spPr>
          <a:xfrm>
            <a:off x="168292" y="138202"/>
            <a:ext cx="10852188" cy="665480"/>
          </a:xfrm>
        </p:spPr>
        <p:txBody>
          <a:bodyPr>
            <a:normAutofit fontScale="90000"/>
          </a:bodyPr>
          <a:lstStyle/>
          <a:p>
            <a:r>
              <a:rPr lang="fr" sz="3200" dirty="0">
                <a:solidFill>
                  <a:schemeClr val="accent2"/>
                </a:solidFill>
                <a:ea typeface="+mj-lt"/>
                <a:cs typeface="+mj-lt"/>
              </a:rPr>
              <a:t>12. Mercurey rouge 'Clos de la Marche' (Monopole) </a:t>
            </a:r>
            <a:br>
              <a:rPr lang="fr" sz="3200" dirty="0">
                <a:ea typeface="+mj-lt"/>
                <a:cs typeface="+mj-lt"/>
              </a:rPr>
            </a:br>
            <a:r>
              <a:rPr lang="en-US" sz="3200" dirty="0">
                <a:solidFill>
                  <a:schemeClr val="accent2"/>
                </a:solidFill>
                <a:ea typeface="+mj-lt"/>
                <a:cs typeface="+mj-lt"/>
              </a:rPr>
              <a:t>(2019)</a:t>
            </a:r>
          </a:p>
          <a:p>
            <a:endParaRPr lang="en-US" dirty="0">
              <a:solidFill>
                <a:schemeClr val="accent2"/>
              </a:solidFill>
            </a:endParaRPr>
          </a:p>
          <a:p>
            <a:endParaRPr lang="nl-NL" dirty="0"/>
          </a:p>
        </p:txBody>
      </p:sp>
      <p:sp>
        <p:nvSpPr>
          <p:cNvPr id="3" name="Tijdelijke aanduiding voor inhoud 2">
            <a:extLst>
              <a:ext uri="{FF2B5EF4-FFF2-40B4-BE49-F238E27FC236}">
                <a16:creationId xmlns:a16="http://schemas.microsoft.com/office/drawing/2014/main" id="{6AD54FC3-7242-1D6E-157D-3B0939CC6BBD}"/>
              </a:ext>
            </a:extLst>
          </p:cNvPr>
          <p:cNvSpPr>
            <a:spLocks noGrp="1"/>
          </p:cNvSpPr>
          <p:nvPr>
            <p:ph idx="1"/>
          </p:nvPr>
        </p:nvSpPr>
        <p:spPr>
          <a:xfrm>
            <a:off x="860214" y="4416109"/>
            <a:ext cx="8596668" cy="3880773"/>
          </a:xfrm>
        </p:spPr>
        <p:txBody>
          <a:bodyPr vert="horz" lIns="91440" tIns="45720" rIns="91440" bIns="45720" rtlCol="0" anchor="t">
            <a:normAutofit/>
          </a:bodyPr>
          <a:lstStyle/>
          <a:p>
            <a:pPr marL="0" indent="0">
              <a:spcBef>
                <a:spcPct val="0"/>
              </a:spcBef>
              <a:buNone/>
            </a:pPr>
            <a:endParaRPr lang="en-US" sz="3200" dirty="0">
              <a:solidFill>
                <a:srgbClr val="90C226"/>
              </a:solidFill>
            </a:endParaRPr>
          </a:p>
          <a:p>
            <a:pPr marL="285750" indent="-285750">
              <a:spcBef>
                <a:spcPct val="0"/>
              </a:spcBef>
              <a:buFont typeface="Arial,Sans-Serif" charset="2"/>
              <a:buChar char="•"/>
            </a:pPr>
            <a:endParaRPr lang="nl-NL" sz="3200" dirty="0">
              <a:solidFill>
                <a:srgbClr val="90C226"/>
              </a:solidFill>
            </a:endParaRPr>
          </a:p>
          <a:p>
            <a:endParaRPr lang="nl-NL" dirty="0"/>
          </a:p>
        </p:txBody>
      </p:sp>
      <p:pic>
        <p:nvPicPr>
          <p:cNvPr id="5" name="Afbeelding 5" descr="Afbeelding met kaart&#10;&#10;Automatisch gegenereerde beschrijving">
            <a:extLst>
              <a:ext uri="{FF2B5EF4-FFF2-40B4-BE49-F238E27FC236}">
                <a16:creationId xmlns:a16="http://schemas.microsoft.com/office/drawing/2014/main" id="{FA3DF6B6-E644-B776-7381-5F26CFDB5605}"/>
              </a:ext>
            </a:extLst>
          </p:cNvPr>
          <p:cNvPicPr>
            <a:picLocks noChangeAspect="1"/>
          </p:cNvPicPr>
          <p:nvPr/>
        </p:nvPicPr>
        <p:blipFill>
          <a:blip r:embed="rId2"/>
          <a:stretch>
            <a:fillRect/>
          </a:stretch>
        </p:blipFill>
        <p:spPr>
          <a:xfrm>
            <a:off x="5950153" y="798417"/>
            <a:ext cx="3698565" cy="2673522"/>
          </a:xfrm>
          <a:prstGeom prst="rect">
            <a:avLst/>
          </a:prstGeom>
        </p:spPr>
      </p:pic>
      <p:sp>
        <p:nvSpPr>
          <p:cNvPr id="6" name="Tekstvak 5">
            <a:extLst>
              <a:ext uri="{FF2B5EF4-FFF2-40B4-BE49-F238E27FC236}">
                <a16:creationId xmlns:a16="http://schemas.microsoft.com/office/drawing/2014/main" id="{41B2B633-E3C0-2723-322E-7C4A4DEA9E2E}"/>
              </a:ext>
            </a:extLst>
          </p:cNvPr>
          <p:cNvSpPr txBox="1"/>
          <p:nvPr/>
        </p:nvSpPr>
        <p:spPr>
          <a:xfrm>
            <a:off x="319655" y="1272973"/>
            <a:ext cx="8904198"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nl-NL" sz="1900" dirty="0">
                <a:solidFill>
                  <a:srgbClr val="404040"/>
                </a:solidFill>
                <a:ea typeface="+mn-lt"/>
                <a:cs typeface="+mn-lt"/>
              </a:rPr>
              <a:t>Producent:         </a:t>
            </a:r>
            <a:r>
              <a:rPr lang="nl-NL" sz="2000" dirty="0">
                <a:solidFill>
                  <a:srgbClr val="404040"/>
                </a:solidFill>
                <a:ea typeface="+mn-lt"/>
                <a:cs typeface="+mn-lt"/>
              </a:rPr>
              <a:t>Domaine de Mia</a:t>
            </a:r>
          </a:p>
          <a:p>
            <a:pPr>
              <a:spcBef>
                <a:spcPts val="1000"/>
              </a:spcBef>
            </a:pPr>
            <a:r>
              <a:rPr lang="nl-NL" sz="2000" dirty="0">
                <a:ea typeface="+mn-lt"/>
                <a:cs typeface="+mn-lt"/>
              </a:rPr>
              <a:t>Druivenras:       </a:t>
            </a:r>
            <a:r>
              <a:rPr lang="en-US" sz="2000" dirty="0">
                <a:latin typeface="Trebuchet MS"/>
                <a:ea typeface="+mn-lt"/>
                <a:cs typeface="Helvetica"/>
              </a:rPr>
              <a:t>Pinot Noir</a:t>
            </a:r>
          </a:p>
          <a:p>
            <a:pPr>
              <a:spcBef>
                <a:spcPts val="1000"/>
              </a:spcBef>
            </a:pPr>
            <a:r>
              <a:rPr lang="nl-NL" sz="2000" dirty="0">
                <a:ea typeface="+mn-lt"/>
                <a:cs typeface="+mn-lt"/>
              </a:rPr>
              <a:t>Biologisch:        </a:t>
            </a:r>
            <a:r>
              <a:rPr lang="nl-NL" sz="2000" dirty="0">
                <a:solidFill>
                  <a:srgbClr val="404040"/>
                </a:solidFill>
                <a:ea typeface="+mn-lt"/>
                <a:cs typeface="+mn-lt"/>
              </a:rPr>
              <a:t>Biologisch gecertificeerd</a:t>
            </a:r>
          </a:p>
          <a:p>
            <a:pPr>
              <a:spcBef>
                <a:spcPts val="1000"/>
              </a:spcBef>
            </a:pPr>
            <a:r>
              <a:rPr lang="nl-NL" sz="2000" dirty="0">
                <a:ea typeface="+mn-lt"/>
                <a:cs typeface="+mn-lt"/>
              </a:rPr>
              <a:t>Alcohol:            13%</a:t>
            </a:r>
            <a:endParaRPr lang="nl-NL" sz="2000" dirty="0"/>
          </a:p>
          <a:p>
            <a:pPr>
              <a:spcBef>
                <a:spcPts val="1000"/>
              </a:spcBef>
            </a:pPr>
            <a:r>
              <a:rPr lang="nl-NL" sz="2000" dirty="0">
                <a:ea typeface="+mn-lt"/>
                <a:cs typeface="+mn-lt"/>
              </a:rPr>
              <a:t>Afsluiting:         Kurk</a:t>
            </a:r>
            <a:endParaRPr lang="en-US" sz="2000" dirty="0">
              <a:latin typeface="Trebuchet MS"/>
              <a:ea typeface="+mn-lt"/>
              <a:cs typeface="Helvetica"/>
            </a:endParaRPr>
          </a:p>
          <a:p>
            <a:pPr>
              <a:spcBef>
                <a:spcPts val="1000"/>
              </a:spcBef>
            </a:pPr>
            <a:r>
              <a:rPr lang="nl-NL" sz="2000" dirty="0">
                <a:solidFill>
                  <a:srgbClr val="404040"/>
                </a:solidFill>
                <a:latin typeface="Trebuchet MS"/>
                <a:ea typeface="+mn-lt"/>
                <a:cs typeface="Helvetica"/>
              </a:rPr>
              <a:t>Houdbaarheid:  Nu tot 2028</a:t>
            </a:r>
            <a:endParaRPr lang="en-US" sz="2000" dirty="0">
              <a:solidFill>
                <a:srgbClr val="404040"/>
              </a:solidFill>
              <a:latin typeface="Trebuchet MS"/>
              <a:ea typeface="+mn-lt"/>
              <a:cs typeface="Helvetica"/>
            </a:endParaRPr>
          </a:p>
          <a:p>
            <a:pPr>
              <a:spcBef>
                <a:spcPts val="1000"/>
              </a:spcBef>
            </a:pPr>
            <a:r>
              <a:rPr lang="nl-NL" sz="2200" dirty="0">
                <a:solidFill>
                  <a:srgbClr val="404040"/>
                </a:solidFill>
                <a:latin typeface="Trebuchet MS"/>
                <a:ea typeface="+mn-lt"/>
                <a:cs typeface="Helvetica"/>
              </a:rPr>
              <a:t>Schenkadvies</a:t>
            </a:r>
            <a:r>
              <a:rPr lang="nl-NL" sz="2200" dirty="0">
                <a:solidFill>
                  <a:srgbClr val="404040"/>
                </a:solidFill>
                <a:ea typeface="+mn-lt"/>
                <a:cs typeface="+mn-lt"/>
              </a:rPr>
              <a:t>:</a:t>
            </a:r>
            <a:r>
              <a:rPr lang="nl-NL" sz="2200" dirty="0">
                <a:solidFill>
                  <a:srgbClr val="404040"/>
                </a:solidFill>
                <a:latin typeface="Trebuchet MS"/>
                <a:ea typeface="+mn-lt"/>
                <a:cs typeface="Helvetica"/>
              </a:rPr>
              <a:t> 15-17°C </a:t>
            </a:r>
            <a:br>
              <a:rPr lang="en-US" sz="1000" dirty="0">
                <a:latin typeface="Helvetica"/>
                <a:cs typeface="Helvetica"/>
              </a:rPr>
            </a:br>
            <a:endParaRPr lang="en-US" sz="1000" dirty="0">
              <a:latin typeface="Helvetica"/>
              <a:cs typeface="Helvetica"/>
            </a:endParaRPr>
          </a:p>
          <a:p>
            <a:pPr algn="just"/>
            <a:endParaRPr lang="en-US" sz="2000" dirty="0">
              <a:latin typeface="Trebuchet MS"/>
            </a:endParaRPr>
          </a:p>
        </p:txBody>
      </p:sp>
      <p:sp>
        <p:nvSpPr>
          <p:cNvPr id="7" name="Tekstvak 6">
            <a:extLst>
              <a:ext uri="{FF2B5EF4-FFF2-40B4-BE49-F238E27FC236}">
                <a16:creationId xmlns:a16="http://schemas.microsoft.com/office/drawing/2014/main" id="{F3F9680F-E8A9-B328-9BAB-3C62B0767638}"/>
              </a:ext>
            </a:extLst>
          </p:cNvPr>
          <p:cNvSpPr txBox="1"/>
          <p:nvPr/>
        </p:nvSpPr>
        <p:spPr>
          <a:xfrm>
            <a:off x="9599441" y="6091702"/>
            <a:ext cx="10580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444444"/>
                </a:solidFill>
              </a:rPr>
              <a:t>€ 30,-</a:t>
            </a:r>
          </a:p>
          <a:p>
            <a:endParaRPr lang="en-US" sz="2000" dirty="0">
              <a:solidFill>
                <a:srgbClr val="222222"/>
              </a:solidFill>
            </a:endParaRPr>
          </a:p>
        </p:txBody>
      </p:sp>
      <p:sp>
        <p:nvSpPr>
          <p:cNvPr id="8" name="Tekstvak 7">
            <a:extLst>
              <a:ext uri="{FF2B5EF4-FFF2-40B4-BE49-F238E27FC236}">
                <a16:creationId xmlns:a16="http://schemas.microsoft.com/office/drawing/2014/main" id="{050DF340-A362-8F50-6715-833F4016773A}"/>
              </a:ext>
            </a:extLst>
          </p:cNvPr>
          <p:cNvSpPr txBox="1"/>
          <p:nvPr/>
        </p:nvSpPr>
        <p:spPr>
          <a:xfrm>
            <a:off x="319851" y="4577066"/>
            <a:ext cx="9274256"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solidFill>
                  <a:srgbClr val="404040"/>
                </a:solidFill>
                <a:highlight>
                  <a:srgbClr val="FFFFFF"/>
                </a:highlight>
              </a:rPr>
              <a:t>Vinificatie en opvoeding: </a:t>
            </a:r>
            <a:endParaRPr lang="en-US" sz="2000" dirty="0">
              <a:solidFill>
                <a:srgbClr val="404040"/>
              </a:solidFill>
              <a:highlight>
                <a:srgbClr val="FFFFFF"/>
              </a:highlight>
            </a:endParaRPr>
          </a:p>
          <a:p>
            <a:pPr algn="just"/>
            <a:endParaRPr lang="en-US" sz="2000" dirty="0">
              <a:solidFill>
                <a:srgbClr val="444444"/>
              </a:solidFill>
            </a:endParaRPr>
          </a:p>
          <a:p>
            <a:pPr marL="342900" indent="-342900">
              <a:buFont typeface="Calibri,Sans-Serif"/>
              <a:buChar char="-"/>
            </a:pPr>
            <a:r>
              <a:rPr lang="en-US" sz="2000" dirty="0">
                <a:solidFill>
                  <a:srgbClr val="444444"/>
                </a:solidFill>
              </a:rPr>
              <a:t>12 maanden </a:t>
            </a:r>
            <a:r>
              <a:rPr lang="en-US" sz="2000" dirty="0">
                <a:solidFill>
                  <a:srgbClr val="444444"/>
                </a:solidFill>
                <a:highlight>
                  <a:srgbClr val="FFFFFF"/>
                </a:highlight>
              </a:rPr>
              <a:t>20% nieuw </a:t>
            </a:r>
            <a:r>
              <a:rPr lang="en-US" sz="2000" dirty="0">
                <a:solidFill>
                  <a:srgbClr val="444444"/>
                </a:solidFill>
              </a:rPr>
              <a:t>eikenhouten fusten, lichte bâtonnage en </a:t>
            </a:r>
            <a:r>
              <a:rPr lang="en-US" sz="2000" dirty="0">
                <a:solidFill>
                  <a:srgbClr val="444444"/>
                </a:solidFill>
                <a:highlight>
                  <a:srgbClr val="FFFFFF"/>
                </a:highlight>
              </a:rPr>
              <a:t>vergisting m.b.v. druifeigen gisten. </a:t>
            </a:r>
            <a:endParaRPr lang="en-US" sz="2000" dirty="0">
              <a:solidFill>
                <a:srgbClr val="444444"/>
              </a:solidFill>
            </a:endParaRPr>
          </a:p>
          <a:p>
            <a:pPr marL="285750" indent="-285750">
              <a:buFont typeface="Calibri,Sans-Serif"/>
              <a:buChar char="-"/>
            </a:pPr>
            <a:r>
              <a:rPr lang="en-US" sz="2000" dirty="0">
                <a:solidFill>
                  <a:srgbClr val="444444"/>
                </a:solidFill>
                <a:highlight>
                  <a:srgbClr val="FFFFFF"/>
                </a:highlight>
              </a:rPr>
              <a:t> Na een jaar rijping in diezelfde vaten wordt de wijn gebotteld.</a:t>
            </a:r>
            <a:endParaRPr lang="en-US" sz="2000" dirty="0">
              <a:solidFill>
                <a:srgbClr val="444444"/>
              </a:solidFill>
            </a:endParaRPr>
          </a:p>
          <a:p>
            <a:pPr algn="l"/>
            <a:endParaRPr lang="nl-NL" dirty="0"/>
          </a:p>
        </p:txBody>
      </p:sp>
      <p:pic>
        <p:nvPicPr>
          <p:cNvPr id="4" name="Afbeelding 8" descr="Afbeelding met tekst, gebouw, teken, buitenshuis&#10;&#10;Automatisch gegenereerde beschrijving">
            <a:extLst>
              <a:ext uri="{FF2B5EF4-FFF2-40B4-BE49-F238E27FC236}">
                <a16:creationId xmlns:a16="http://schemas.microsoft.com/office/drawing/2014/main" id="{AFA8FCF4-759A-5324-9ACB-53BA5E4D70C1}"/>
              </a:ext>
            </a:extLst>
          </p:cNvPr>
          <p:cNvPicPr>
            <a:picLocks noChangeAspect="1"/>
          </p:cNvPicPr>
          <p:nvPr/>
        </p:nvPicPr>
        <p:blipFill>
          <a:blip r:embed="rId3"/>
          <a:stretch>
            <a:fillRect/>
          </a:stretch>
        </p:blipFill>
        <p:spPr>
          <a:xfrm>
            <a:off x="9285910" y="2616225"/>
            <a:ext cx="2743200" cy="2563178"/>
          </a:xfrm>
          <a:prstGeom prst="rect">
            <a:avLst/>
          </a:prstGeom>
        </p:spPr>
      </p:pic>
    </p:spTree>
    <p:extLst>
      <p:ext uri="{BB962C8B-B14F-4D97-AF65-F5344CB8AC3E}">
        <p14:creationId xmlns:p14="http://schemas.microsoft.com/office/powerpoint/2010/main" val="2693455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F40710-E1FF-8FB5-1FEF-A0A278CE686D}"/>
              </a:ext>
            </a:extLst>
          </p:cNvPr>
          <p:cNvSpPr>
            <a:spLocks noGrp="1"/>
          </p:cNvSpPr>
          <p:nvPr>
            <p:ph type="title"/>
          </p:nvPr>
        </p:nvSpPr>
        <p:spPr>
          <a:xfrm>
            <a:off x="6830" y="120657"/>
            <a:ext cx="10581863" cy="650240"/>
          </a:xfrm>
        </p:spPr>
        <p:txBody>
          <a:bodyPr>
            <a:normAutofit/>
          </a:bodyPr>
          <a:lstStyle/>
          <a:p>
            <a:r>
              <a:rPr lang="en-US" sz="3200" u="sng" dirty="0">
                <a:solidFill>
                  <a:schemeClr val="accent2"/>
                </a:solidFill>
              </a:rPr>
              <a:t>13. Domaine Besson Givry le Haut Colombier </a:t>
            </a:r>
            <a:r>
              <a:rPr lang="en-US" sz="2800" u="sng" dirty="0">
                <a:solidFill>
                  <a:schemeClr val="accent2"/>
                </a:solidFill>
              </a:rPr>
              <a:t>(2019)</a:t>
            </a:r>
            <a:r>
              <a:rPr lang="en-US" sz="2800" dirty="0">
                <a:solidFill>
                  <a:srgbClr val="69DB1D"/>
                </a:solidFill>
              </a:rPr>
              <a:t> </a:t>
            </a:r>
            <a:r>
              <a:rPr lang="en-US" sz="3200" dirty="0">
                <a:solidFill>
                  <a:srgbClr val="69DB1D"/>
                </a:solidFill>
              </a:rPr>
              <a:t> </a:t>
            </a:r>
            <a:endParaRPr lang="nl-NL" sz="3200" dirty="0">
              <a:solidFill>
                <a:srgbClr val="69DB1D"/>
              </a:solidFill>
            </a:endParaRPr>
          </a:p>
          <a:p>
            <a:endParaRPr lang="nl-NL" dirty="0">
              <a:solidFill>
                <a:srgbClr val="58B01E"/>
              </a:solidFill>
            </a:endParaRPr>
          </a:p>
        </p:txBody>
      </p:sp>
      <p:sp>
        <p:nvSpPr>
          <p:cNvPr id="3" name="Tijdelijke aanduiding voor inhoud 2">
            <a:extLst>
              <a:ext uri="{FF2B5EF4-FFF2-40B4-BE49-F238E27FC236}">
                <a16:creationId xmlns:a16="http://schemas.microsoft.com/office/drawing/2014/main" id="{D629ACA8-99D9-28A2-E522-A6DD7E258265}"/>
              </a:ext>
            </a:extLst>
          </p:cNvPr>
          <p:cNvSpPr>
            <a:spLocks noGrp="1"/>
          </p:cNvSpPr>
          <p:nvPr>
            <p:ph idx="1"/>
          </p:nvPr>
        </p:nvSpPr>
        <p:spPr>
          <a:xfrm>
            <a:off x="282071" y="841987"/>
            <a:ext cx="8268745" cy="1862711"/>
          </a:xfrm>
        </p:spPr>
        <p:txBody>
          <a:bodyPr vert="horz" lIns="91440" tIns="45720" rIns="91440" bIns="45720" rtlCol="0" anchor="t">
            <a:normAutofit/>
          </a:bodyPr>
          <a:lstStyle/>
          <a:p>
            <a:pPr>
              <a:spcBef>
                <a:spcPts val="0"/>
              </a:spcBef>
            </a:pPr>
            <a:r>
              <a:rPr lang="en-US" sz="2000" dirty="0"/>
              <a:t>Producent:        Domaine Besson</a:t>
            </a:r>
          </a:p>
          <a:p>
            <a:pPr>
              <a:spcBef>
                <a:spcPts val="0"/>
              </a:spcBef>
            </a:pPr>
            <a:r>
              <a:rPr lang="en-US" sz="2000" dirty="0">
                <a:solidFill>
                  <a:srgbClr val="000000"/>
                </a:solidFill>
              </a:rPr>
              <a:t>Druivenras:       100% Pinot Noir </a:t>
            </a:r>
            <a:r>
              <a:rPr lang="en-US" sz="2000" dirty="0">
                <a:solidFill>
                  <a:srgbClr val="303030"/>
                </a:solidFill>
                <a:highlight>
                  <a:srgbClr val="FFFFFF"/>
                </a:highlight>
                <a:latin typeface="Arial"/>
                <a:cs typeface="Arial"/>
              </a:rPr>
              <a:t>van Vieilles Vignes</a:t>
            </a:r>
            <a:endParaRPr lang="en-US" sz="2000" dirty="0">
              <a:solidFill>
                <a:srgbClr val="303030"/>
              </a:solidFill>
              <a:latin typeface="Arial"/>
              <a:cs typeface="Arial"/>
            </a:endParaRPr>
          </a:p>
          <a:p>
            <a:pPr>
              <a:spcBef>
                <a:spcPts val="0"/>
              </a:spcBef>
            </a:pPr>
            <a:r>
              <a:rPr lang="en-US" sz="2000" dirty="0">
                <a:solidFill>
                  <a:srgbClr val="000000"/>
                </a:solidFill>
              </a:rPr>
              <a:t>Alcohol:            13 %</a:t>
            </a:r>
            <a:endParaRPr lang="en-US" sz="2000" dirty="0"/>
          </a:p>
          <a:p>
            <a:pPr>
              <a:spcBef>
                <a:spcPts val="0"/>
              </a:spcBef>
            </a:pPr>
            <a:r>
              <a:rPr lang="en-US" sz="2000" dirty="0">
                <a:solidFill>
                  <a:srgbClr val="000000"/>
                </a:solidFill>
              </a:rPr>
              <a:t>Houdbaarheid:</a:t>
            </a:r>
            <a:r>
              <a:rPr lang="en-US" sz="2000" dirty="0">
                <a:solidFill>
                  <a:srgbClr val="000000"/>
                </a:solidFill>
                <a:latin typeface="Trebuchet MS"/>
                <a:cs typeface="Arial"/>
              </a:rPr>
              <a:t>   </a:t>
            </a:r>
            <a:r>
              <a:rPr lang="en-US" sz="2000" dirty="0">
                <a:solidFill>
                  <a:srgbClr val="303030"/>
                </a:solidFill>
                <a:latin typeface="Arial"/>
                <a:cs typeface="Arial"/>
              </a:rPr>
              <a:t>Vanaf 2 jaar tot 10 jaar na de oogstdatum</a:t>
            </a:r>
          </a:p>
          <a:p>
            <a:pPr>
              <a:spcBef>
                <a:spcPts val="0"/>
              </a:spcBef>
            </a:pPr>
            <a:r>
              <a:rPr lang="en-US" sz="2000" dirty="0">
                <a:solidFill>
                  <a:srgbClr val="000000"/>
                </a:solidFill>
              </a:rPr>
              <a:t>Expositie:          Oostelijk-zuidoost helling</a:t>
            </a:r>
            <a:endParaRPr lang="en-US" sz="2000" dirty="0"/>
          </a:p>
          <a:p>
            <a:pPr>
              <a:spcBef>
                <a:spcPts val="0"/>
              </a:spcBef>
            </a:pPr>
            <a:endParaRPr lang="en-US" sz="2000" dirty="0"/>
          </a:p>
          <a:p>
            <a:pPr marL="0" indent="0">
              <a:spcBef>
                <a:spcPts val="0"/>
              </a:spcBef>
              <a:buNone/>
            </a:pPr>
            <a:endParaRPr lang="en-US" sz="2000" b="1" dirty="0">
              <a:highlight>
                <a:srgbClr val="FFFFFF"/>
              </a:highlight>
              <a:cs typeface="Arial"/>
            </a:endParaRPr>
          </a:p>
          <a:p>
            <a:endParaRPr lang="nl-NL" dirty="0"/>
          </a:p>
        </p:txBody>
      </p:sp>
      <p:pic>
        <p:nvPicPr>
          <p:cNvPr id="5" name="Afbeelding 5" descr="Afbeelding met gras, hemel, buitenshuis, veld&#10;&#10;Automatisch gegenereerde beschrijving">
            <a:extLst>
              <a:ext uri="{FF2B5EF4-FFF2-40B4-BE49-F238E27FC236}">
                <a16:creationId xmlns:a16="http://schemas.microsoft.com/office/drawing/2014/main" id="{DE24E659-E94D-267B-195B-6DA3DFB658B2}"/>
              </a:ext>
            </a:extLst>
          </p:cNvPr>
          <p:cNvPicPr>
            <a:picLocks noChangeAspect="1"/>
          </p:cNvPicPr>
          <p:nvPr/>
        </p:nvPicPr>
        <p:blipFill>
          <a:blip r:embed="rId2"/>
          <a:stretch>
            <a:fillRect/>
          </a:stretch>
        </p:blipFill>
        <p:spPr>
          <a:xfrm>
            <a:off x="5120508" y="4654724"/>
            <a:ext cx="4820537" cy="2024815"/>
          </a:xfrm>
          <a:prstGeom prst="rect">
            <a:avLst/>
          </a:prstGeom>
        </p:spPr>
      </p:pic>
      <p:sp>
        <p:nvSpPr>
          <p:cNvPr id="6" name="Tekstvak 5">
            <a:extLst>
              <a:ext uri="{FF2B5EF4-FFF2-40B4-BE49-F238E27FC236}">
                <a16:creationId xmlns:a16="http://schemas.microsoft.com/office/drawing/2014/main" id="{A8841B70-A74A-C276-564C-10B7C79FBA5B}"/>
              </a:ext>
            </a:extLst>
          </p:cNvPr>
          <p:cNvSpPr txBox="1"/>
          <p:nvPr/>
        </p:nvSpPr>
        <p:spPr>
          <a:xfrm>
            <a:off x="280051" y="2937281"/>
            <a:ext cx="100427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solidFill>
                  <a:srgbClr val="404040"/>
                </a:solidFill>
                <a:highlight>
                  <a:srgbClr val="FFFFFF"/>
                </a:highlight>
                <a:ea typeface="+mn-lt"/>
                <a:cs typeface="+mn-lt"/>
              </a:rPr>
              <a:t>Vinificatie en opvoeding: </a:t>
            </a:r>
            <a:r>
              <a:rPr lang="en-US" sz="2000" b="1" dirty="0">
                <a:solidFill>
                  <a:srgbClr val="404040"/>
                </a:solidFill>
                <a:highlight>
                  <a:srgbClr val="FFFFFF"/>
                </a:highlight>
                <a:ea typeface="+mn-lt"/>
                <a:cs typeface="+mn-lt"/>
              </a:rPr>
              <a:t>    </a:t>
            </a:r>
            <a:endParaRPr lang="en-US" sz="2000" dirty="0">
              <a:solidFill>
                <a:srgbClr val="404040"/>
              </a:solidFill>
              <a:ea typeface="+mn-lt"/>
              <a:cs typeface="+mn-lt"/>
            </a:endParaRPr>
          </a:p>
          <a:p>
            <a:r>
              <a:rPr lang="en-US" sz="2000" dirty="0">
                <a:solidFill>
                  <a:srgbClr val="444444"/>
                </a:solidFill>
                <a:highlight>
                  <a:srgbClr val="FFFFFF"/>
                </a:highlight>
                <a:ea typeface="+mn-lt"/>
                <a:cs typeface="Arial"/>
              </a:rPr>
              <a:t>Op eikenhouten vat gerijpt, waarvan maximaal de helft jaarlijks wordt</a:t>
            </a:r>
            <a:endParaRPr lang="en-US" sz="2000" dirty="0">
              <a:solidFill>
                <a:srgbClr val="444444"/>
              </a:solidFill>
              <a:ea typeface="+mn-lt"/>
              <a:cs typeface="Arial"/>
            </a:endParaRPr>
          </a:p>
          <a:p>
            <a:r>
              <a:rPr lang="en-US" sz="2000" dirty="0">
                <a:solidFill>
                  <a:srgbClr val="444444"/>
                </a:solidFill>
                <a:highlight>
                  <a:srgbClr val="FFFFFF"/>
                </a:highlight>
                <a:ea typeface="+mn-lt"/>
                <a:cs typeface="Arial"/>
              </a:rPr>
              <a:t>vernieuwd. </a:t>
            </a:r>
            <a:endParaRPr lang="nl-NL" dirty="0">
              <a:ea typeface="+mn-lt"/>
              <a:cs typeface="+mn-lt"/>
            </a:endParaRPr>
          </a:p>
          <a:p>
            <a:endParaRPr lang="en-US" sz="2000" dirty="0">
              <a:solidFill>
                <a:srgbClr val="404040"/>
              </a:solidFill>
              <a:highlight>
                <a:srgbClr val="FFFFFF"/>
              </a:highlight>
              <a:ea typeface="+mn-lt"/>
              <a:cs typeface="+mn-lt"/>
            </a:endParaRPr>
          </a:p>
          <a:p>
            <a:r>
              <a:rPr lang="en-US" sz="2000" dirty="0">
                <a:solidFill>
                  <a:srgbClr val="404040"/>
                </a:solidFill>
                <a:highlight>
                  <a:srgbClr val="FFFFFF"/>
                </a:highlight>
                <a:ea typeface="+mn-lt"/>
                <a:cs typeface="+mn-lt"/>
              </a:rPr>
              <a:t>Een assemblage van diverse percelen Pinot Noir hoofdzakelijk grenzend aan de premier cru Le Petit Prétan.</a:t>
            </a:r>
            <a:endParaRPr lang="nl-NL" dirty="0"/>
          </a:p>
        </p:txBody>
      </p:sp>
      <p:sp>
        <p:nvSpPr>
          <p:cNvPr id="4" name="Tekstvak 3">
            <a:extLst>
              <a:ext uri="{FF2B5EF4-FFF2-40B4-BE49-F238E27FC236}">
                <a16:creationId xmlns:a16="http://schemas.microsoft.com/office/drawing/2014/main" id="{5BF3B690-0921-FDF7-5B8D-59FC60004561}"/>
              </a:ext>
            </a:extLst>
          </p:cNvPr>
          <p:cNvSpPr txBox="1"/>
          <p:nvPr/>
        </p:nvSpPr>
        <p:spPr>
          <a:xfrm>
            <a:off x="11110871" y="5926667"/>
            <a:ext cx="9638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dirty="0"/>
              <a:t>€ 32,-</a:t>
            </a:r>
          </a:p>
        </p:txBody>
      </p:sp>
    </p:spTree>
    <p:extLst>
      <p:ext uri="{BB962C8B-B14F-4D97-AF65-F5344CB8AC3E}">
        <p14:creationId xmlns:p14="http://schemas.microsoft.com/office/powerpoint/2010/main" val="3267317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4" descr="Afbeelding met brief&#10;&#10;Automatisch gegenereerde beschrijving">
            <a:extLst>
              <a:ext uri="{FF2B5EF4-FFF2-40B4-BE49-F238E27FC236}">
                <a16:creationId xmlns:a16="http://schemas.microsoft.com/office/drawing/2014/main" id="{734AFD81-58DB-C86F-A4D2-C7C404AE411E}"/>
              </a:ext>
            </a:extLst>
          </p:cNvPr>
          <p:cNvPicPr>
            <a:picLocks noChangeAspect="1"/>
          </p:cNvPicPr>
          <p:nvPr/>
        </p:nvPicPr>
        <p:blipFill rotWithShape="1">
          <a:blip r:embed="rId2"/>
          <a:srcRect l="7690" r="2704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el 1">
            <a:extLst>
              <a:ext uri="{FF2B5EF4-FFF2-40B4-BE49-F238E27FC236}">
                <a16:creationId xmlns:a16="http://schemas.microsoft.com/office/drawing/2014/main" id="{2730FCB2-E9E1-D6E5-56BE-D8B144543759}"/>
              </a:ext>
            </a:extLst>
          </p:cNvPr>
          <p:cNvSpPr>
            <a:spLocks noGrp="1"/>
          </p:cNvSpPr>
          <p:nvPr>
            <p:ph type="title"/>
          </p:nvPr>
        </p:nvSpPr>
        <p:spPr>
          <a:xfrm>
            <a:off x="677333" y="609600"/>
            <a:ext cx="3851123" cy="1320800"/>
          </a:xfrm>
        </p:spPr>
        <p:txBody>
          <a:bodyPr>
            <a:normAutofit/>
          </a:bodyPr>
          <a:lstStyle/>
          <a:p>
            <a:r>
              <a:rPr lang="nl-NL" dirty="0"/>
              <a:t>Bronnen</a:t>
            </a:r>
            <a:br>
              <a:rPr lang="nl-NL" dirty="0"/>
            </a:br>
            <a:endParaRPr lang="nl-NL" dirty="0"/>
          </a:p>
        </p:txBody>
      </p:sp>
      <p:sp>
        <p:nvSpPr>
          <p:cNvPr id="3" name="Tijdelijke aanduiding voor inhoud 2">
            <a:extLst>
              <a:ext uri="{FF2B5EF4-FFF2-40B4-BE49-F238E27FC236}">
                <a16:creationId xmlns:a16="http://schemas.microsoft.com/office/drawing/2014/main" id="{DC2D3D81-EC79-0EDD-6018-8DCF31B5C473}"/>
              </a:ext>
            </a:extLst>
          </p:cNvPr>
          <p:cNvSpPr>
            <a:spLocks noGrp="1"/>
          </p:cNvSpPr>
          <p:nvPr>
            <p:ph idx="1"/>
          </p:nvPr>
        </p:nvSpPr>
        <p:spPr>
          <a:xfrm>
            <a:off x="677334" y="2160589"/>
            <a:ext cx="3851122" cy="3880773"/>
          </a:xfrm>
        </p:spPr>
        <p:txBody>
          <a:bodyPr vert="horz" lIns="91440" tIns="45720" rIns="91440" bIns="45720" rtlCol="0">
            <a:normAutofit/>
          </a:bodyPr>
          <a:lstStyle/>
          <a:p>
            <a:r>
              <a:rPr lang="nl-NL" dirty="0">
                <a:latin typeface="Arial" panose="020B0604020202020204" pitchFamily="34" charset="0"/>
                <a:cs typeface="Arial" panose="020B0604020202020204" pitchFamily="34" charset="0"/>
              </a:rPr>
              <a:t>WSET Wijnstudio</a:t>
            </a:r>
          </a:p>
          <a:p>
            <a:r>
              <a:rPr lang="nl-NL" dirty="0">
                <a:latin typeface="Arial" panose="020B0604020202020204" pitchFamily="34" charset="0"/>
                <a:cs typeface="Arial" panose="020B0604020202020204" pitchFamily="34" charset="0"/>
              </a:rPr>
              <a:t>Het internet </a:t>
            </a:r>
          </a:p>
          <a:p>
            <a:r>
              <a:rPr lang="nl-NL" dirty="0">
                <a:latin typeface="Arial" panose="020B0604020202020204" pitchFamily="34" charset="0"/>
                <a:cs typeface="Arial" panose="020B0604020202020204" pitchFamily="34" charset="0"/>
              </a:rPr>
              <a:t>Jerome Marche </a:t>
            </a:r>
            <a:r>
              <a:rPr lang="nl-NL"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sejoursbourgogne.com</a:t>
            </a:r>
          </a:p>
          <a:p>
            <a:r>
              <a:rPr lang="nl-NL" dirty="0">
                <a:latin typeface="Arial" panose="020B0604020202020204" pitchFamily="34" charset="0"/>
                <a:cs typeface="Arial" panose="020B0604020202020204" pitchFamily="34" charset="0"/>
              </a:rPr>
              <a:t>Boeken: </a:t>
            </a:r>
          </a:p>
          <a:p>
            <a:r>
              <a:rPr lang="nl-NL" dirty="0">
                <a:latin typeface="Arial" panose="020B0604020202020204" pitchFamily="34" charset="0"/>
                <a:cs typeface="Arial" panose="020B0604020202020204" pitchFamily="34" charset="0"/>
              </a:rPr>
              <a:t>Rondreis Bourgogne</a:t>
            </a:r>
          </a:p>
          <a:p>
            <a:endParaRPr lang="nl-NL" dirty="0">
              <a:latin typeface="-apple-system"/>
            </a:endParaRPr>
          </a:p>
          <a:p>
            <a:pPr marL="0" indent="0">
              <a:buNone/>
            </a:pPr>
            <a:endParaRPr lang="nl-NL" dirty="0">
              <a:latin typeface="-apple-system"/>
            </a:endParaRPr>
          </a:p>
          <a:p>
            <a:endParaRPr lang="nl-NL" dirty="0">
              <a:latin typeface="TimesNewRomanPSMT"/>
            </a:endParaRPr>
          </a:p>
          <a:p>
            <a:endParaRPr lang="nl-NL" dirty="0">
              <a:latin typeface="Trebuchet MS" panose="020B0603020202020204"/>
            </a:endParaRP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8060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41D7D-506C-2646-A492-93DC44AFEA96}"/>
              </a:ext>
            </a:extLst>
          </p:cNvPr>
          <p:cNvSpPr>
            <a:spLocks noGrp="1"/>
          </p:cNvSpPr>
          <p:nvPr>
            <p:ph type="title"/>
          </p:nvPr>
        </p:nvSpPr>
        <p:spPr>
          <a:xfrm>
            <a:off x="677334" y="609600"/>
            <a:ext cx="8596668" cy="747672"/>
          </a:xfrm>
        </p:spPr>
        <p:txBody>
          <a:bodyPr>
            <a:normAutofit fontScale="90000"/>
          </a:bodyPr>
          <a:lstStyle/>
          <a:p>
            <a:r>
              <a:rPr lang="nl-NL" dirty="0">
                <a:solidFill>
                  <a:srgbClr val="58B01E"/>
                </a:solidFill>
              </a:rPr>
              <a:t>5 districten / productiestreken </a:t>
            </a:r>
            <a:br>
              <a:rPr lang="nl-NL" b="1" dirty="0"/>
            </a:br>
            <a:endParaRPr lang="nl-NL" dirty="0"/>
          </a:p>
        </p:txBody>
      </p:sp>
      <p:sp>
        <p:nvSpPr>
          <p:cNvPr id="3" name="Tijdelijke aanduiding voor inhoud 2">
            <a:extLst>
              <a:ext uri="{FF2B5EF4-FFF2-40B4-BE49-F238E27FC236}">
                <a16:creationId xmlns:a16="http://schemas.microsoft.com/office/drawing/2014/main" id="{13E459F1-C52E-324D-8A20-F90C559E0870}"/>
              </a:ext>
            </a:extLst>
          </p:cNvPr>
          <p:cNvSpPr>
            <a:spLocks noGrp="1"/>
          </p:cNvSpPr>
          <p:nvPr>
            <p:ph idx="1"/>
          </p:nvPr>
        </p:nvSpPr>
        <p:spPr>
          <a:xfrm>
            <a:off x="677334" y="1357272"/>
            <a:ext cx="8596668" cy="5018711"/>
          </a:xfrm>
        </p:spPr>
        <p:txBody>
          <a:bodyPr vert="horz" lIns="91440" tIns="45720" rIns="91440" bIns="45720" rtlCol="0" anchor="t">
            <a:normAutofit/>
          </a:bodyPr>
          <a:lstStyle/>
          <a:p>
            <a:pPr marL="0" indent="0">
              <a:buNone/>
            </a:pPr>
            <a:endParaRPr lang="nl-NL" dirty="0"/>
          </a:p>
          <a:p>
            <a:pPr marL="342900" lvl="0" indent="-342900">
              <a:buFont typeface="+mj-lt"/>
              <a:buAutoNum type="arabicPeriod"/>
            </a:pPr>
            <a:r>
              <a:rPr lang="nl-NL" sz="2400" dirty="0"/>
              <a:t>Chablis</a:t>
            </a:r>
          </a:p>
          <a:p>
            <a:pPr>
              <a:buFont typeface="+mj-lt"/>
              <a:buAutoNum type="arabicPeriod"/>
            </a:pPr>
            <a:r>
              <a:rPr lang="nl-NL" sz="2400" dirty="0"/>
              <a:t>Côte d’Or </a:t>
            </a:r>
          </a:p>
          <a:p>
            <a:pPr marL="0" indent="0">
              <a:buNone/>
            </a:pPr>
            <a:r>
              <a:rPr lang="nl-NL" sz="2400" dirty="0"/>
              <a:t>    (verzamelnaam voor Côte de Beaune en Côte de Nuits)</a:t>
            </a:r>
          </a:p>
          <a:p>
            <a:pPr marL="0" lvl="0" indent="0">
              <a:buNone/>
            </a:pPr>
            <a:r>
              <a:rPr lang="nl-NL" sz="2400" dirty="0">
                <a:solidFill>
                  <a:schemeClr val="accent1"/>
                </a:solidFill>
              </a:rPr>
              <a:t>3. </a:t>
            </a:r>
            <a:r>
              <a:rPr lang="nl-NL" sz="2400" dirty="0"/>
              <a:t>Côte Chalonnaise</a:t>
            </a:r>
          </a:p>
          <a:p>
            <a:pPr marL="0" lvl="0" indent="0">
              <a:buNone/>
            </a:pPr>
            <a:r>
              <a:rPr lang="nl-NL" sz="2400" dirty="0">
                <a:solidFill>
                  <a:schemeClr val="accent1"/>
                </a:solidFill>
              </a:rPr>
              <a:t>4. </a:t>
            </a:r>
            <a:r>
              <a:rPr lang="nl-NL" sz="2400" dirty="0"/>
              <a:t>Mâconnais</a:t>
            </a:r>
          </a:p>
          <a:p>
            <a:pPr marL="0" lvl="0" indent="0">
              <a:buNone/>
            </a:pPr>
            <a:r>
              <a:rPr lang="nl-NL" sz="2400" dirty="0">
                <a:solidFill>
                  <a:schemeClr val="accent1"/>
                </a:solidFill>
              </a:rPr>
              <a:t>5. </a:t>
            </a:r>
            <a:r>
              <a:rPr lang="nl-NL" sz="2400" dirty="0"/>
              <a:t>Beaujolais</a:t>
            </a:r>
          </a:p>
          <a:p>
            <a:pPr marL="0" indent="0">
              <a:buNone/>
            </a:pPr>
            <a:endParaRPr lang="nl-NL" sz="2400" dirty="0"/>
          </a:p>
          <a:p>
            <a:pPr marL="0" indent="0">
              <a:buNone/>
            </a:pPr>
            <a:endParaRPr lang="nl-NL" sz="2400" dirty="0"/>
          </a:p>
          <a:p>
            <a:endParaRPr lang="nl-NL" dirty="0"/>
          </a:p>
        </p:txBody>
      </p:sp>
    </p:spTree>
    <p:extLst>
      <p:ext uri="{BB962C8B-B14F-4D97-AF65-F5344CB8AC3E}">
        <p14:creationId xmlns:p14="http://schemas.microsoft.com/office/powerpoint/2010/main" val="549422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65E420-2C33-B74D-9026-D447FDF6008C}"/>
              </a:ext>
            </a:extLst>
          </p:cNvPr>
          <p:cNvSpPr>
            <a:spLocks noGrp="1"/>
          </p:cNvSpPr>
          <p:nvPr>
            <p:ph type="title"/>
          </p:nvPr>
        </p:nvSpPr>
        <p:spPr>
          <a:xfrm>
            <a:off x="2548525" y="308563"/>
            <a:ext cx="7647402" cy="775171"/>
          </a:xfrm>
        </p:spPr>
        <p:txBody>
          <a:bodyPr>
            <a:normAutofit fontScale="90000"/>
          </a:bodyPr>
          <a:lstStyle/>
          <a:p>
            <a:pPr>
              <a:lnSpc>
                <a:spcPct val="90000"/>
              </a:lnSpc>
            </a:pPr>
            <a:r>
              <a:rPr lang="nl-NL" dirty="0"/>
              <a:t>De geschiedenis in vogelvlucht</a:t>
            </a:r>
            <a:br>
              <a:rPr lang="nl-NL" sz="2800" dirty="0"/>
            </a:br>
            <a:br>
              <a:rPr lang="nl-NL" sz="2800" b="1" dirty="0"/>
            </a:br>
            <a:endParaRPr lang="nl-NL" sz="2800" dirty="0"/>
          </a:p>
        </p:txBody>
      </p:sp>
      <p:pic>
        <p:nvPicPr>
          <p:cNvPr id="4" name="Afbeelding 4" descr="Afbeelding met gebouw, buitenshuis, steen, dag&#10;&#10;Automatisch gegenereerde beschrijving">
            <a:extLst>
              <a:ext uri="{FF2B5EF4-FFF2-40B4-BE49-F238E27FC236}">
                <a16:creationId xmlns:a16="http://schemas.microsoft.com/office/drawing/2014/main" id="{9B071DB2-402A-3526-C4AF-601093DE4111}"/>
              </a:ext>
            </a:extLst>
          </p:cNvPr>
          <p:cNvPicPr>
            <a:picLocks noChangeAspect="1"/>
          </p:cNvPicPr>
          <p:nvPr/>
        </p:nvPicPr>
        <p:blipFill rotWithShape="1">
          <a:blip r:embed="rId2"/>
          <a:srcRect l="30279" t="1693" r="17539"/>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4" name="Isosceles Triangle 1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jdelijke aanduiding voor inhoud 2">
            <a:extLst>
              <a:ext uri="{FF2B5EF4-FFF2-40B4-BE49-F238E27FC236}">
                <a16:creationId xmlns:a16="http://schemas.microsoft.com/office/drawing/2014/main" id="{C46ABC72-E088-164B-B035-D073A1DECD56}"/>
              </a:ext>
            </a:extLst>
          </p:cNvPr>
          <p:cNvSpPr>
            <a:spLocks noGrp="1"/>
          </p:cNvSpPr>
          <p:nvPr>
            <p:ph idx="1"/>
          </p:nvPr>
        </p:nvSpPr>
        <p:spPr>
          <a:xfrm>
            <a:off x="2548525" y="1078738"/>
            <a:ext cx="8174217" cy="5639957"/>
          </a:xfrm>
        </p:spPr>
        <p:txBody>
          <a:bodyPr vert="horz" lIns="91440" tIns="45720" rIns="91440" bIns="45720" rtlCol="0" anchor="t">
            <a:normAutofit/>
          </a:bodyPr>
          <a:lstStyle/>
          <a:p>
            <a:pPr marL="0" indent="0">
              <a:lnSpc>
                <a:spcPct val="90000"/>
              </a:lnSpc>
              <a:buNone/>
            </a:pPr>
            <a:r>
              <a:rPr lang="nl-NL" sz="2000" b="1" dirty="0"/>
              <a:t>De wijngaarden dateren nog uit de middeleeuwen.</a:t>
            </a:r>
          </a:p>
          <a:p>
            <a:pPr>
              <a:lnSpc>
                <a:spcPct val="90000"/>
              </a:lnSpc>
            </a:pPr>
            <a:r>
              <a:rPr lang="nl-NL" sz="2000" dirty="0"/>
              <a:t>De </a:t>
            </a:r>
            <a:r>
              <a:rPr lang="nl-NL" sz="2000" b="1" dirty="0"/>
              <a:t>Romeinen</a:t>
            </a:r>
            <a:r>
              <a:rPr lang="nl-NL" sz="2000" dirty="0"/>
              <a:t> zorgden al voor dat de wijnproductie.</a:t>
            </a:r>
          </a:p>
          <a:p>
            <a:pPr>
              <a:lnSpc>
                <a:spcPct val="90000"/>
              </a:lnSpc>
            </a:pPr>
            <a:r>
              <a:rPr lang="nl-NL" sz="2000" dirty="0"/>
              <a:t>De </a:t>
            </a:r>
            <a:r>
              <a:rPr lang="nl-NL" sz="2000" b="1" dirty="0"/>
              <a:t>kerk</a:t>
            </a:r>
            <a:r>
              <a:rPr lang="nl-NL" sz="2000" dirty="0"/>
              <a:t> nam het over (11</a:t>
            </a:r>
            <a:r>
              <a:rPr lang="nl-NL" sz="2000" baseline="30000" dirty="0"/>
              <a:t>e</a:t>
            </a:r>
            <a:r>
              <a:rPr lang="nl-NL" sz="2000" dirty="0"/>
              <a:t> tot 15</a:t>
            </a:r>
            <a:r>
              <a:rPr lang="nl-NL" sz="2000" baseline="30000" dirty="0"/>
              <a:t>e </a:t>
            </a:r>
            <a:r>
              <a:rPr lang="nl-NL" sz="2000" dirty="0"/>
              <a:t>eeuw). </a:t>
            </a:r>
          </a:p>
          <a:p>
            <a:pPr>
              <a:lnSpc>
                <a:spcPct val="90000"/>
              </a:lnSpc>
            </a:pPr>
            <a:r>
              <a:rPr lang="nl-NL" sz="2000" dirty="0"/>
              <a:t>De monniken verbouwden druivenstokken die  ‘clos’ (Kloos’) werden genoemd. </a:t>
            </a:r>
          </a:p>
          <a:p>
            <a:pPr>
              <a:lnSpc>
                <a:spcPct val="90000"/>
              </a:lnSpc>
            </a:pPr>
            <a:r>
              <a:rPr lang="nl-NL" sz="2000" dirty="0"/>
              <a:t>De Franse Revolutie (18</a:t>
            </a:r>
            <a:r>
              <a:rPr lang="nl-NL" sz="2000" baseline="30000" dirty="0"/>
              <a:t>e</a:t>
            </a:r>
            <a:r>
              <a:rPr lang="nl-NL" sz="2000" dirty="0"/>
              <a:t>eeuw) maakte een verdeling van de wijngebieden.</a:t>
            </a:r>
          </a:p>
          <a:p>
            <a:pPr>
              <a:lnSpc>
                <a:spcPct val="90000"/>
              </a:lnSpc>
            </a:pPr>
            <a:r>
              <a:rPr lang="nl-NL" sz="2000" dirty="0"/>
              <a:t>De druifluis-epidemie (19</a:t>
            </a:r>
            <a:r>
              <a:rPr lang="nl-NL" sz="2000" baseline="30000" dirty="0"/>
              <a:t>e </a:t>
            </a:r>
            <a:r>
              <a:rPr lang="nl-NL" sz="2000" dirty="0"/>
              <a:t>eeuw)</a:t>
            </a:r>
          </a:p>
          <a:p>
            <a:pPr>
              <a:lnSpc>
                <a:spcPct val="90000"/>
              </a:lnSpc>
            </a:pPr>
            <a:r>
              <a:rPr lang="nl-NL" sz="2000" dirty="0"/>
              <a:t>Tot de Eerste Wereldoorlog waren er handelshuizen en werd de coöperatie op gezet.</a:t>
            </a:r>
          </a:p>
          <a:p>
            <a:pPr>
              <a:lnSpc>
                <a:spcPct val="90000"/>
              </a:lnSpc>
            </a:pPr>
            <a:r>
              <a:rPr lang="nl-NL" sz="2000" dirty="0"/>
              <a:t>Eerste AOC in Bourgogne (1936). </a:t>
            </a:r>
          </a:p>
          <a:p>
            <a:pPr>
              <a:lnSpc>
                <a:spcPct val="90000"/>
              </a:lnSpc>
            </a:pPr>
            <a:r>
              <a:rPr lang="nl-NL" sz="2000" dirty="0"/>
              <a:t>Bourgogne kent 268 handelshuizen en 3.659 domeinen.</a:t>
            </a:r>
          </a:p>
          <a:p>
            <a:pPr marL="0" indent="0">
              <a:lnSpc>
                <a:spcPct val="90000"/>
              </a:lnSpc>
              <a:buNone/>
            </a:pPr>
            <a:endParaRPr lang="nl-NL" sz="1500" dirty="0"/>
          </a:p>
        </p:txBody>
      </p:sp>
    </p:spTree>
    <p:extLst>
      <p:ext uri="{BB962C8B-B14F-4D97-AF65-F5344CB8AC3E}">
        <p14:creationId xmlns:p14="http://schemas.microsoft.com/office/powerpoint/2010/main" val="319068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A0F20-A915-B642-8417-B705D2019EBF}"/>
              </a:ext>
            </a:extLst>
          </p:cNvPr>
          <p:cNvSpPr>
            <a:spLocks noGrp="1"/>
          </p:cNvSpPr>
          <p:nvPr>
            <p:ph type="title"/>
          </p:nvPr>
        </p:nvSpPr>
        <p:spPr>
          <a:xfrm>
            <a:off x="677334" y="205805"/>
            <a:ext cx="8596668" cy="702083"/>
          </a:xfrm>
        </p:spPr>
        <p:txBody>
          <a:bodyPr>
            <a:normAutofit/>
          </a:bodyPr>
          <a:lstStyle/>
          <a:p>
            <a:r>
              <a:rPr lang="nl-NL" dirty="0">
                <a:solidFill>
                  <a:srgbClr val="58B01E"/>
                </a:solidFill>
              </a:rPr>
              <a:t>Terroir </a:t>
            </a:r>
            <a:r>
              <a:rPr lang="nl-NL" sz="3200" dirty="0">
                <a:solidFill>
                  <a:srgbClr val="58B01E"/>
                </a:solidFill>
              </a:rPr>
              <a:t>klimaat en bodem</a:t>
            </a:r>
          </a:p>
        </p:txBody>
      </p:sp>
      <p:sp>
        <p:nvSpPr>
          <p:cNvPr id="3" name="Tijdelijke aanduiding voor inhoud 2">
            <a:extLst>
              <a:ext uri="{FF2B5EF4-FFF2-40B4-BE49-F238E27FC236}">
                <a16:creationId xmlns:a16="http://schemas.microsoft.com/office/drawing/2014/main" id="{9A2BAF32-BE3D-B94D-9196-77B9F236E8F9}"/>
              </a:ext>
            </a:extLst>
          </p:cNvPr>
          <p:cNvSpPr>
            <a:spLocks noGrp="1"/>
          </p:cNvSpPr>
          <p:nvPr>
            <p:ph idx="1"/>
          </p:nvPr>
        </p:nvSpPr>
        <p:spPr>
          <a:xfrm>
            <a:off x="811559" y="938601"/>
            <a:ext cx="10722986" cy="5713594"/>
          </a:xfrm>
        </p:spPr>
        <p:txBody>
          <a:bodyPr vert="horz" lIns="91440" tIns="45720" rIns="91440" bIns="45720" rtlCol="0" anchor="t">
            <a:normAutofit/>
          </a:bodyPr>
          <a:lstStyle/>
          <a:p>
            <a:pPr marL="0" indent="0">
              <a:buNone/>
            </a:pPr>
            <a:r>
              <a:rPr lang="nl-NL" b="1" dirty="0"/>
              <a:t>Klimaat: </a:t>
            </a:r>
            <a:endParaRPr lang="nl-NL" dirty="0"/>
          </a:p>
          <a:p>
            <a:pPr marL="0" indent="0">
              <a:buNone/>
            </a:pPr>
            <a:r>
              <a:rPr lang="nl-NL" dirty="0"/>
              <a:t>Koel klimaat  en gematigd klimaat.</a:t>
            </a:r>
          </a:p>
          <a:p>
            <a:pPr marL="0" indent="0">
              <a:buNone/>
            </a:pPr>
            <a:endParaRPr lang="nl-NL" dirty="0"/>
          </a:p>
          <a:p>
            <a:pPr marL="0" indent="0">
              <a:buNone/>
            </a:pPr>
            <a:r>
              <a:rPr lang="nl-NL" b="1" dirty="0"/>
              <a:t>Klimatologische risico’s </a:t>
            </a:r>
            <a:r>
              <a:rPr lang="nl-NL" dirty="0"/>
              <a:t>op de wijngaard/ druivenstok:</a:t>
            </a:r>
          </a:p>
          <a:p>
            <a:r>
              <a:rPr lang="nl-NL" dirty="0"/>
              <a:t>Regenval </a:t>
            </a:r>
          </a:p>
          <a:p>
            <a:r>
              <a:rPr lang="nl-NL" dirty="0"/>
              <a:t>Hagelbuien</a:t>
            </a:r>
          </a:p>
          <a:p>
            <a:r>
              <a:rPr lang="nl-NL" dirty="0"/>
              <a:t>lentevorst</a:t>
            </a:r>
          </a:p>
          <a:p>
            <a:r>
              <a:rPr lang="nl-NL" dirty="0"/>
              <a:t>Wind</a:t>
            </a:r>
          </a:p>
          <a:p>
            <a:pPr marL="0" indent="0">
              <a:buNone/>
            </a:pPr>
            <a:endParaRPr lang="nl-NL" dirty="0"/>
          </a:p>
          <a:p>
            <a:pPr marL="0" indent="0">
              <a:buNone/>
            </a:pPr>
            <a:r>
              <a:rPr lang="nl-NL" b="1" dirty="0"/>
              <a:t>Gevarieerde Bodems; </a:t>
            </a:r>
          </a:p>
          <a:p>
            <a:r>
              <a:rPr lang="nl-NL" dirty="0"/>
              <a:t>Geologische breuken in combinatie met geleidelijke erosie.</a:t>
            </a:r>
          </a:p>
          <a:p>
            <a:r>
              <a:rPr lang="nl-NL" dirty="0"/>
              <a:t>Verschillen in preciezere bodemtype </a:t>
            </a:r>
          </a:p>
          <a:p>
            <a:r>
              <a:rPr lang="nl-NL" dirty="0"/>
              <a:t>Op de helling goede afvoer van regenwater en minder diepe bodem, </a:t>
            </a:r>
          </a:p>
          <a:p>
            <a:r>
              <a:rPr lang="nl-NL" dirty="0"/>
              <a:t>Vlakke land is de bodem vruchtbaarder</a:t>
            </a:r>
          </a:p>
          <a:p>
            <a:endParaRPr lang="nl-NL" dirty="0"/>
          </a:p>
          <a:p>
            <a:pPr marL="0" indent="0">
              <a:buNone/>
            </a:pPr>
            <a:endParaRPr lang="nl-NL" dirty="0">
              <a:solidFill>
                <a:schemeClr val="tx2">
                  <a:lumMod val="60000"/>
                  <a:lumOff val="40000"/>
                </a:schemeClr>
              </a:solidFill>
            </a:endParaRPr>
          </a:p>
          <a:p>
            <a:endParaRPr lang="nl-NL" dirty="0"/>
          </a:p>
          <a:p>
            <a:endParaRPr lang="nl-NL" dirty="0"/>
          </a:p>
        </p:txBody>
      </p:sp>
    </p:spTree>
    <p:extLst>
      <p:ext uri="{BB962C8B-B14F-4D97-AF65-F5344CB8AC3E}">
        <p14:creationId xmlns:p14="http://schemas.microsoft.com/office/powerpoint/2010/main" val="368892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1E61E-D049-D947-9E6F-B68E4F936BA4}"/>
              </a:ext>
            </a:extLst>
          </p:cNvPr>
          <p:cNvSpPr>
            <a:spLocks noGrp="1"/>
          </p:cNvSpPr>
          <p:nvPr>
            <p:ph type="title"/>
          </p:nvPr>
        </p:nvSpPr>
        <p:spPr>
          <a:xfrm>
            <a:off x="638257" y="218831"/>
            <a:ext cx="8596668" cy="760698"/>
          </a:xfrm>
        </p:spPr>
        <p:txBody>
          <a:bodyPr>
            <a:normAutofit/>
          </a:bodyPr>
          <a:lstStyle/>
          <a:p>
            <a:r>
              <a:rPr lang="nl-NL" dirty="0"/>
              <a:t>‘</a:t>
            </a:r>
            <a:r>
              <a:rPr lang="nl-NL" dirty="0">
                <a:solidFill>
                  <a:srgbClr val="58B01E"/>
                </a:solidFill>
              </a:rPr>
              <a:t>Climats’ in Bourgogne</a:t>
            </a:r>
          </a:p>
        </p:txBody>
      </p:sp>
      <p:sp>
        <p:nvSpPr>
          <p:cNvPr id="3" name="Tijdelijke aanduiding voor inhoud 2">
            <a:extLst>
              <a:ext uri="{FF2B5EF4-FFF2-40B4-BE49-F238E27FC236}">
                <a16:creationId xmlns:a16="http://schemas.microsoft.com/office/drawing/2014/main" id="{36137932-6B50-744C-A6DC-9A0ED78C88AA}"/>
              </a:ext>
            </a:extLst>
          </p:cNvPr>
          <p:cNvSpPr>
            <a:spLocks noGrp="1"/>
          </p:cNvSpPr>
          <p:nvPr>
            <p:ph idx="1"/>
          </p:nvPr>
        </p:nvSpPr>
        <p:spPr>
          <a:xfrm>
            <a:off x="774100" y="973769"/>
            <a:ext cx="10522015" cy="5716294"/>
          </a:xfrm>
        </p:spPr>
        <p:txBody>
          <a:bodyPr vert="horz" lIns="91440" tIns="45720" rIns="91440" bIns="45720" rtlCol="0" anchor="t">
            <a:normAutofit fontScale="70000" lnSpcReduction="20000"/>
          </a:bodyPr>
          <a:lstStyle/>
          <a:p>
            <a:pPr marL="0" indent="0">
              <a:buNone/>
            </a:pPr>
            <a:endParaRPr lang="nl-NL" b="1" dirty="0"/>
          </a:p>
          <a:p>
            <a:pPr marL="0" indent="0">
              <a:buNone/>
            </a:pPr>
            <a:r>
              <a:rPr lang="nl-NL" sz="2900" b="1" dirty="0"/>
              <a:t>Veel variaties in ‘climats’:  </a:t>
            </a:r>
            <a:endParaRPr lang="nl-NL" b="1" dirty="0"/>
          </a:p>
          <a:p>
            <a:pPr lvl="1"/>
            <a:r>
              <a:rPr lang="nl-NL" sz="2900" dirty="0"/>
              <a:t>Terroir</a:t>
            </a:r>
          </a:p>
          <a:p>
            <a:pPr lvl="1"/>
            <a:r>
              <a:rPr lang="nl-NL" sz="2900" dirty="0"/>
              <a:t>Omheiningen, muurtjes, kruizen, kapelletjes en omheiningen</a:t>
            </a:r>
          </a:p>
          <a:p>
            <a:pPr lvl="1"/>
            <a:r>
              <a:rPr lang="nl-NL" sz="2900" dirty="0"/>
              <a:t>Het landschap. </a:t>
            </a:r>
          </a:p>
          <a:p>
            <a:pPr lvl="1"/>
            <a:r>
              <a:rPr lang="nl-NL" sz="2900" dirty="0"/>
              <a:t>onderdeel uit van de werelderfgoedlijst van UNESCO</a:t>
            </a:r>
          </a:p>
          <a:p>
            <a:pPr marL="0" indent="0">
              <a:buNone/>
            </a:pPr>
            <a:r>
              <a:rPr lang="nl-NL" sz="2900" b="1" dirty="0"/>
              <a:t>‘les clos’ :</a:t>
            </a:r>
          </a:p>
          <a:p>
            <a:pPr lvl="1"/>
            <a:r>
              <a:rPr lang="nl-NL" sz="2900" dirty="0"/>
              <a:t>Stenen muren met stenen uit hun wijngaard  in de middeleeuwen gebouwd</a:t>
            </a:r>
          </a:p>
          <a:p>
            <a:pPr lvl="1"/>
            <a:r>
              <a:rPr lang="nl-NL" sz="2900" dirty="0"/>
              <a:t>Grenzen van perceel</a:t>
            </a:r>
          </a:p>
          <a:p>
            <a:pPr lvl="1"/>
            <a:r>
              <a:rPr lang="nl-NL" sz="2900" dirty="0"/>
              <a:t>Erosie tegen te gaan</a:t>
            </a:r>
          </a:p>
          <a:p>
            <a:pPr marL="0" indent="0">
              <a:buNone/>
            </a:pPr>
            <a:r>
              <a:rPr lang="nl-NL" sz="2900" b="1" dirty="0"/>
              <a:t>Microklimaat:</a:t>
            </a:r>
          </a:p>
          <a:p>
            <a:pPr lvl="1"/>
            <a:r>
              <a:rPr lang="nl-NL" sz="2900" dirty="0"/>
              <a:t>Een ‘climat’ met specifiek stuk wijngrond of -perceel. </a:t>
            </a:r>
          </a:p>
          <a:p>
            <a:pPr lvl="1"/>
            <a:r>
              <a:rPr lang="nl-NL" sz="2900" dirty="0"/>
              <a:t>1.247 verschillende climats.  </a:t>
            </a:r>
          </a:p>
          <a:p>
            <a:pPr lvl="1"/>
            <a:r>
              <a:rPr lang="nl-NL" sz="2900" dirty="0"/>
              <a:t>Ligging qua hoogte</a:t>
            </a:r>
          </a:p>
          <a:p>
            <a:pPr lvl="1"/>
            <a:r>
              <a:rPr lang="nl-NL" sz="2900" dirty="0"/>
              <a:t>Grondsoort</a:t>
            </a:r>
          </a:p>
          <a:p>
            <a:pPr lvl="1"/>
            <a:endParaRPr lang="nl-NL" sz="2900" dirty="0"/>
          </a:p>
          <a:p>
            <a:pPr lvl="1"/>
            <a:endParaRPr lang="nl-NL" sz="2900" dirty="0"/>
          </a:p>
          <a:p>
            <a:pPr lvl="1"/>
            <a:endParaRPr lang="nl-NL" sz="2900" dirty="0"/>
          </a:p>
          <a:p>
            <a:pPr lvl="1"/>
            <a:endParaRPr lang="nl-NL" sz="2900" dirty="0"/>
          </a:p>
          <a:p>
            <a:pPr lvl="1"/>
            <a:endParaRPr lang="nl-NL" dirty="0"/>
          </a:p>
          <a:p>
            <a:endParaRPr lang="nl-NL" dirty="0"/>
          </a:p>
        </p:txBody>
      </p:sp>
    </p:spTree>
    <p:extLst>
      <p:ext uri="{BB962C8B-B14F-4D97-AF65-F5344CB8AC3E}">
        <p14:creationId xmlns:p14="http://schemas.microsoft.com/office/powerpoint/2010/main" val="409543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3A58DF2-59B3-92B0-98C2-D21DDF0EA240}"/>
              </a:ext>
            </a:extLst>
          </p:cNvPr>
          <p:cNvSpPr txBox="1"/>
          <p:nvPr/>
        </p:nvSpPr>
        <p:spPr>
          <a:xfrm>
            <a:off x="733926" y="1338225"/>
            <a:ext cx="8416089" cy="3170099"/>
          </a:xfrm>
          <a:prstGeom prst="rect">
            <a:avLst/>
          </a:prstGeom>
          <a:noFill/>
        </p:spPr>
        <p:txBody>
          <a:bodyPr wrap="square" lIns="91440" tIns="45720" rIns="91440" bIns="45720" anchor="t">
            <a:spAutoFit/>
          </a:bodyPr>
          <a:lstStyle/>
          <a:p>
            <a:r>
              <a:rPr lang="nl-NL" sz="2000" dirty="0"/>
              <a:t>Eén voorbeeld is de karakteristieke climats is de Clos de Vougeot. </a:t>
            </a:r>
          </a:p>
          <a:p>
            <a:pPr marL="0" indent="0">
              <a:buNone/>
            </a:pPr>
            <a:endParaRPr lang="nl-NL" sz="2000" dirty="0"/>
          </a:p>
          <a:p>
            <a:pPr marL="0" indent="0">
              <a:buNone/>
            </a:pPr>
            <a:r>
              <a:rPr lang="nl-NL" sz="2000" dirty="0"/>
              <a:t>Een wijngaard in Côte de Nuits met stenen muren eromheen. Deze wijngaard heeft maar liefst 80 eigenaren. Dat laatste heeft alles te maken met het complexe erfrecht dat ze in Frankrijk hebben.</a:t>
            </a:r>
          </a:p>
          <a:p>
            <a:pPr marL="0" indent="0">
              <a:buNone/>
            </a:pPr>
            <a:endParaRPr lang="nl-NL" sz="2000" i="1" dirty="0"/>
          </a:p>
          <a:p>
            <a:r>
              <a:rPr lang="nl-NL" sz="2000" dirty="0"/>
              <a:t>Sinds juli 2015 maken deze climats in de Côte de Nuits en de Côte de Beaune (samen Côte d’Or). </a:t>
            </a:r>
          </a:p>
          <a:p>
            <a:pPr marL="0" indent="0">
              <a:buNone/>
            </a:pPr>
            <a:endParaRPr lang="nl-NL" sz="2000" dirty="0"/>
          </a:p>
          <a:p>
            <a:endParaRPr lang="nl-NL" sz="2000" dirty="0"/>
          </a:p>
        </p:txBody>
      </p:sp>
      <p:sp>
        <p:nvSpPr>
          <p:cNvPr id="6" name="Tekstvak 5">
            <a:extLst>
              <a:ext uri="{FF2B5EF4-FFF2-40B4-BE49-F238E27FC236}">
                <a16:creationId xmlns:a16="http://schemas.microsoft.com/office/drawing/2014/main" id="{AC446D56-A388-5979-9C32-00599D63CE8E}"/>
              </a:ext>
            </a:extLst>
          </p:cNvPr>
          <p:cNvSpPr txBox="1"/>
          <p:nvPr/>
        </p:nvSpPr>
        <p:spPr>
          <a:xfrm>
            <a:off x="733327" y="390992"/>
            <a:ext cx="6100010" cy="646331"/>
          </a:xfrm>
          <a:prstGeom prst="rect">
            <a:avLst/>
          </a:prstGeom>
          <a:noFill/>
        </p:spPr>
        <p:txBody>
          <a:bodyPr wrap="square" lIns="91440" tIns="45720" rIns="91440" bIns="45720" anchor="t">
            <a:spAutoFit/>
          </a:bodyPr>
          <a:lstStyle/>
          <a:p>
            <a:r>
              <a:rPr lang="nl-NL" dirty="0">
                <a:solidFill>
                  <a:srgbClr val="58B01E"/>
                </a:solidFill>
              </a:rPr>
              <a:t>‘</a:t>
            </a:r>
            <a:r>
              <a:rPr lang="nl-NL" sz="3600" dirty="0">
                <a:solidFill>
                  <a:srgbClr val="58B01E"/>
                </a:solidFill>
              </a:rPr>
              <a:t>Climats’ in Bourgogne</a:t>
            </a:r>
          </a:p>
        </p:txBody>
      </p:sp>
    </p:spTree>
    <p:extLst>
      <p:ext uri="{BB962C8B-B14F-4D97-AF65-F5344CB8AC3E}">
        <p14:creationId xmlns:p14="http://schemas.microsoft.com/office/powerpoint/2010/main" val="76529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58878-699E-BF4A-84D6-87240BAB1857}"/>
              </a:ext>
            </a:extLst>
          </p:cNvPr>
          <p:cNvSpPr>
            <a:spLocks noGrp="1"/>
          </p:cNvSpPr>
          <p:nvPr>
            <p:ph type="title"/>
          </p:nvPr>
        </p:nvSpPr>
        <p:spPr/>
        <p:txBody>
          <a:bodyPr>
            <a:normAutofit/>
          </a:bodyPr>
          <a:lstStyle/>
          <a:p>
            <a:r>
              <a:rPr lang="nl-NL" dirty="0">
                <a:solidFill>
                  <a:srgbClr val="58B01E"/>
                </a:solidFill>
              </a:rPr>
              <a:t>Locatie van de wijngaard</a:t>
            </a:r>
            <a:br>
              <a:rPr lang="nl-NL" dirty="0"/>
            </a:br>
            <a:endParaRPr lang="nl-NL" dirty="0"/>
          </a:p>
        </p:txBody>
      </p:sp>
      <p:sp>
        <p:nvSpPr>
          <p:cNvPr id="3" name="Tijdelijke aanduiding voor inhoud 2">
            <a:extLst>
              <a:ext uri="{FF2B5EF4-FFF2-40B4-BE49-F238E27FC236}">
                <a16:creationId xmlns:a16="http://schemas.microsoft.com/office/drawing/2014/main" id="{24C739D5-5330-BD4C-B593-CA727AB24776}"/>
              </a:ext>
            </a:extLst>
          </p:cNvPr>
          <p:cNvSpPr>
            <a:spLocks noGrp="1"/>
          </p:cNvSpPr>
          <p:nvPr>
            <p:ph idx="1"/>
          </p:nvPr>
        </p:nvSpPr>
        <p:spPr>
          <a:xfrm>
            <a:off x="677334" y="1552075"/>
            <a:ext cx="8596668" cy="4932159"/>
          </a:xfrm>
        </p:spPr>
        <p:txBody>
          <a:bodyPr vert="horz" lIns="91440" tIns="45720" rIns="91440" bIns="45720" rtlCol="0" anchor="t">
            <a:normAutofit/>
          </a:bodyPr>
          <a:lstStyle/>
          <a:p>
            <a:pPr marL="0" indent="0">
              <a:buNone/>
            </a:pPr>
            <a:r>
              <a:rPr lang="nl-NL" dirty="0"/>
              <a:t>Locatie van de wijngaard is belangrijk voor de positie in kwaliteitshiërarchie van de appellation.</a:t>
            </a:r>
          </a:p>
          <a:p>
            <a:pPr marL="0" indent="0">
              <a:buNone/>
            </a:pPr>
            <a:endParaRPr lang="nl-NL" dirty="0"/>
          </a:p>
          <a:p>
            <a:pPr marL="0" indent="0">
              <a:buNone/>
            </a:pPr>
            <a:r>
              <a:rPr lang="nl-NL" dirty="0"/>
              <a:t>Ligging van de wijngaard:</a:t>
            </a:r>
          </a:p>
          <a:p>
            <a:r>
              <a:rPr lang="nl-NL" dirty="0"/>
              <a:t>Helling of vlakke grond.</a:t>
            </a:r>
          </a:p>
          <a:p>
            <a:r>
              <a:rPr lang="nl-NL" dirty="0"/>
              <a:t>Expositie op het zuiden of noorden</a:t>
            </a:r>
          </a:p>
          <a:p>
            <a:r>
              <a:rPr lang="nl-NL" dirty="0"/>
              <a:t>Bodemtype</a:t>
            </a:r>
          </a:p>
          <a:p>
            <a:endParaRPr lang="nl-NL" dirty="0"/>
          </a:p>
          <a:p>
            <a:pPr marL="0" indent="0">
              <a:buNone/>
            </a:pPr>
            <a:endParaRPr lang="nl-NL" dirty="0"/>
          </a:p>
        </p:txBody>
      </p:sp>
    </p:spTree>
    <p:extLst>
      <p:ext uri="{BB962C8B-B14F-4D97-AF65-F5344CB8AC3E}">
        <p14:creationId xmlns:p14="http://schemas.microsoft.com/office/powerpoint/2010/main" val="111572171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579</TotalTime>
  <Words>3283</Words>
  <Application>Microsoft Macintosh PowerPoint</Application>
  <PresentationFormat>Breedbeeld</PresentationFormat>
  <Paragraphs>445</Paragraphs>
  <Slides>37</Slides>
  <Notes>0</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37</vt:i4>
      </vt:variant>
    </vt:vector>
  </HeadingPairs>
  <TitlesOfParts>
    <vt:vector size="49" baseType="lpstr">
      <vt:lpstr>-apple-system</vt:lpstr>
      <vt:lpstr>Arial</vt:lpstr>
      <vt:lpstr>Arial,Sans-Serif</vt:lpstr>
      <vt:lpstr>Calibri</vt:lpstr>
      <vt:lpstr>Calibri,Sans-Serif</vt:lpstr>
      <vt:lpstr>helvetica</vt:lpstr>
      <vt:lpstr>helvetica</vt:lpstr>
      <vt:lpstr>TimesNewRomanPSMT</vt:lpstr>
      <vt:lpstr>Trebuchet MS</vt:lpstr>
      <vt:lpstr>Wingdings</vt:lpstr>
      <vt:lpstr>Wingdings 3</vt:lpstr>
      <vt:lpstr>Facet</vt:lpstr>
      <vt:lpstr>Bourgogne wijnproeverij  </vt:lpstr>
      <vt:lpstr>Inhoud:</vt:lpstr>
      <vt:lpstr>Ligging</vt:lpstr>
      <vt:lpstr>5 districten / productiestreken  </vt:lpstr>
      <vt:lpstr>De geschiedenis in vogelvlucht  </vt:lpstr>
      <vt:lpstr>Terroir klimaat en bodem</vt:lpstr>
      <vt:lpstr>‘Climats’ in Bourgogne</vt:lpstr>
      <vt:lpstr>PowerPoint-presentatie</vt:lpstr>
      <vt:lpstr>Locatie van de wijngaard </vt:lpstr>
      <vt:lpstr>Classificaties Crus Villages Appellation</vt:lpstr>
      <vt:lpstr>PowerPoint-presentatie</vt:lpstr>
      <vt:lpstr>Etikettering </vt:lpstr>
      <vt:lpstr>Druivenrassen</vt:lpstr>
      <vt:lpstr>De Bourgogne druiven</vt:lpstr>
      <vt:lpstr>Chablis</vt:lpstr>
      <vt:lpstr>De wetgeving van Chablis</vt:lpstr>
      <vt:lpstr>Chablis</vt:lpstr>
      <vt:lpstr>Chablis alleen Chardonnay</vt:lpstr>
      <vt:lpstr>Mâconnais Chardonnay Gamay </vt:lpstr>
      <vt:lpstr>Mâconnais </vt:lpstr>
      <vt:lpstr>Côte Chalonnaise </vt:lpstr>
      <vt:lpstr>Côte Chalonnaise Chardonnay en Pinot Noir met 4 gemeente appellations</vt:lpstr>
      <vt:lpstr>Proeven van de wijnen</vt:lpstr>
      <vt:lpstr>1. Bourgogne Blanc (2021)</vt:lpstr>
      <vt:lpstr>2. Chablis (2021)</vt:lpstr>
      <vt:lpstr>3. Chablis 1er Cru 'Vaillons' (2014)</vt:lpstr>
      <vt:lpstr>4. Domaine Bouard-Bonnefoy Bourgogne Aligoté </vt:lpstr>
      <vt:lpstr>5. Mâcon-Villages 'Vallons de Lamartine' (2020) </vt:lpstr>
      <vt:lpstr>6. Mâcon-Villages 'Tradition' (2021)</vt:lpstr>
      <vt:lpstr>7. Saint-Véran 'Les Pommards' (2019)</vt:lpstr>
      <vt:lpstr>8. Pouilly-Fuissé 'La Roche' (2014) </vt:lpstr>
      <vt:lpstr>9. Pouilly-Fuissé 'Au Vignerais' (2019)</vt:lpstr>
      <vt:lpstr>10. Marsigny crémant de Bourgogne Blanc de Noir</vt:lpstr>
      <vt:lpstr>11. Rully blanc (2020)</vt:lpstr>
      <vt:lpstr>12. Mercurey rouge 'Clos de la Marche' (Monopole)  (2019)  </vt:lpstr>
      <vt:lpstr>13. Domaine Besson Givry le Haut Colombier (2019)   </vt:lpstr>
      <vt:lpstr>Bronnen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Bourgogne wijnproeverij</dc:title>
  <dc:creator>Ilse Swank</dc:creator>
  <cp:lastModifiedBy>Ilse Swank</cp:lastModifiedBy>
  <cp:revision>65</cp:revision>
  <dcterms:created xsi:type="dcterms:W3CDTF">2023-04-01T09:28:42Z</dcterms:created>
  <dcterms:modified xsi:type="dcterms:W3CDTF">2023-05-08T22:06:48Z</dcterms:modified>
</cp:coreProperties>
</file>